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149338" y="9260027"/>
            <a:ext cx="194055" cy="1874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8960" y="6019800"/>
            <a:ext cx="4043172" cy="3707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7845" cy="5816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4445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Lecture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6: 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JT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ie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41300" marR="15875" indent="-228600">
              <a:lnSpc>
                <a:spcPct val="110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now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JT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used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41300" marR="15240" indent="-22860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term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al</a:t>
            </a:r>
            <a:r>
              <a:rPr dirty="0" smtClean="0" sz="1400" spc="10" i="1">
                <a:latin typeface="Times New Roman"/>
                <a:cs typeface="Times New Roman"/>
              </a:rPr>
              <a:t>l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 </a:t>
            </a:r>
            <a:r>
              <a:rPr dirty="0" smtClean="0" sz="1400" spc="0">
                <a:latin typeface="Times New Roman"/>
                <a:cs typeface="Times New Roman"/>
              </a:rPr>
              <a:t>refe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 algn="just" marL="241300" marR="15240" indent="-228600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algn="just" marL="12700" marR="50419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6.1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ier Op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ti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algn="just" marL="241300" marR="303149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opera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41300" marR="18415" indent="-228600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al.</a:t>
            </a:r>
            <a:endParaRPr sz="1400">
              <a:latin typeface="Times New Roman"/>
              <a:cs typeface="Times New Roman"/>
            </a:endParaRPr>
          </a:p>
          <a:p>
            <a:pPr algn="just" marL="241300" marR="14604" indent="-228600">
              <a:lnSpc>
                <a:spcPct val="100000"/>
              </a:lnSpc>
              <a:spcBef>
                <a:spcPts val="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ante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na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65"/>
              </a:spcBef>
            </a:pP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icr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pho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re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all.</a:t>
            </a:r>
            <a:endParaRPr sz="1400">
              <a:latin typeface="Times New Roman"/>
              <a:cs typeface="Times New Roman"/>
            </a:endParaRPr>
          </a:p>
          <a:p>
            <a:pPr lvl="1" marL="419734" marR="14604" indent="-227965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5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al</a:t>
            </a:r>
            <a:r>
              <a:rPr dirty="0" smtClean="0" sz="1400" spc="0" i="1">
                <a:latin typeface="Times New Roman"/>
                <a:cs typeface="Times New Roman"/>
              </a:rPr>
              <a:t> a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lvl="1" marL="419734" indent="-227965">
              <a:lnSpc>
                <a:spcPct val="100000"/>
              </a:lnSpc>
              <a:spcBef>
                <a:spcPts val="75"/>
              </a:spcBef>
              <a:buFont typeface="Wingdings"/>
              <a:buChar char=""/>
              <a:tabLst>
                <a:tab pos="419734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under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41300" marR="1651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ad</a:t>
            </a:r>
            <a:r>
              <a:rPr dirty="0" smtClean="0" sz="1400" spc="5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4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dc</a:t>
            </a:r>
            <a:r>
              <a:rPr dirty="0" smtClean="0" sz="1400" spc="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ne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21"/>
              </a:spcBef>
            </a:pPr>
            <a:endParaRPr sz="800"/>
          </a:p>
          <a:p>
            <a:pPr algn="just" marL="12700" marR="12700">
              <a:lnSpc>
                <a:spcPct val="1118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-1:</a:t>
            </a:r>
            <a:r>
              <a:rPr dirty="0" smtClean="0" sz="1400" spc="-6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r>
              <a:rPr dirty="0" smtClean="0" sz="1400" spc="-3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gr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ph.</a:t>
            </a:r>
            <a:endParaRPr sz="1400">
              <a:latin typeface="Times New Roman"/>
              <a:cs typeface="Times New Roman"/>
            </a:endParaRPr>
          </a:p>
          <a:p>
            <a:pPr algn="just" marL="12700" marR="18415">
              <a:lnSpc>
                <a:spcPct val="11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how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4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2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 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var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 to</a:t>
            </a:r>
            <a:r>
              <a:rPr dirty="0" smtClean="0" sz="1400" spc="0">
                <a:latin typeface="Times New Roman"/>
                <a:cs typeface="Times New Roman"/>
              </a:rPr>
              <a:t> 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8254" y="7249032"/>
            <a:ext cx="817244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7611" y="3329940"/>
            <a:ext cx="5961888" cy="2267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556759" y="7709916"/>
            <a:ext cx="2493264" cy="2014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2468"/>
            <a:ext cx="6880859" cy="2911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6.4 The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lec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or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41300" marR="12700" indent="-228600">
              <a:lnSpc>
                <a:spcPct val="110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vol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with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ider </a:t>
            </a:r>
            <a:r>
              <a:rPr dirty="0" smtClean="0" sz="1400" spc="-2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 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have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586411"/>
            <a:ext cx="3992879" cy="4650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2007235">
              <a:lnSpc>
                <a:spcPct val="1583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15: Emitte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ollow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 with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divid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bi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Equ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lent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its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2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ul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22">
                <a:latin typeface="Cambria Math"/>
                <a:cs typeface="Cambria Math"/>
              </a:rPr>
              <a:t>𝐓�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𝐓�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𝐓�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67">
                <a:latin typeface="Cambria Math"/>
                <a:cs typeface="Cambria Math"/>
              </a:rPr>
              <a:t>�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22">
                <a:latin typeface="Cambria Math"/>
                <a:cs typeface="Cambria Math"/>
              </a:rPr>
              <a:t>𝐓�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6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40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ulas: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�’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5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𝜷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3888" sz="2100" spc="7">
                <a:latin typeface="Cambria Math"/>
                <a:cs typeface="Cambria Math"/>
              </a:rPr>
              <a:t>(</a:t>
            </a:r>
            <a:r>
              <a:rPr dirty="0" smtClean="0" baseline="11904" sz="2100" spc="0">
                <a:latin typeface="Cambria Math"/>
                <a:cs typeface="Cambria Math"/>
              </a:rPr>
              <a:t>�’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9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3888" sz="2100" spc="0">
                <a:latin typeface="Cambria Math"/>
                <a:cs typeface="Cambria Math"/>
              </a:rPr>
              <a:t>)</a:t>
            </a:r>
            <a:r>
              <a:rPr dirty="0" smtClean="0" baseline="13888" sz="2100" spc="9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𝜷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r>
              <a:rPr dirty="0" smtClean="0" sz="1400" spc="-15">
                <a:latin typeface="Cambria Math"/>
                <a:cs typeface="Cambria Math"/>
              </a:rPr>
              <a:t>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𝒊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𝒊�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𝒊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14671" y="5567171"/>
            <a:ext cx="1254252" cy="230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07308" y="1123188"/>
            <a:ext cx="3706367" cy="2267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401311" y="7461504"/>
            <a:ext cx="2708147" cy="2267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879652" y="2426461"/>
            <a:ext cx="1205484" cy="0"/>
          </a:xfrm>
          <a:custGeom>
            <a:avLst/>
            <a:gdLst/>
            <a:ahLst/>
            <a:cxnLst/>
            <a:rect l="l" t="t" r="r" b="b"/>
            <a:pathLst>
              <a:path w="1205484" h="0">
                <a:moveTo>
                  <a:pt x="0" y="0"/>
                </a:moveTo>
                <a:lnTo>
                  <a:pt x="120548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15767"/>
            <a:ext cx="6885940" cy="8118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18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9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 i="1">
                <a:latin typeface="Times New Roman"/>
                <a:cs typeface="Times New Roman"/>
              </a:rPr>
              <a:t>.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175</a:t>
            </a:r>
            <a:r>
              <a:rPr dirty="0" smtClean="0" sz="1400" spc="-4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6"/>
              </a:spcBef>
            </a:pPr>
            <a:endParaRPr sz="1000"/>
          </a:p>
          <a:p>
            <a:pPr algn="ctr" marL="33083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  <a:p>
            <a:pPr marL="12700" marR="4432300">
              <a:lnSpc>
                <a:spcPts val="1850"/>
              </a:lnSpc>
              <a:spcBef>
                <a:spcPts val="4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marL="434975" marR="4568825" indent="-422909">
              <a:lnSpc>
                <a:spcPct val="107100"/>
              </a:lnSpc>
              <a:spcBef>
                <a:spcPts val="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E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70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algn="just" marL="12700" marR="4554855">
              <a:lnSpc>
                <a:spcPct val="100000"/>
              </a:lnSpc>
              <a:spcBef>
                <a:spcPts val="320"/>
              </a:spcBef>
            </a:pPr>
            <a:r>
              <a:rPr dirty="0" smtClean="0" baseline="37698" sz="2100" spc="-30">
                <a:latin typeface="Cambria Math"/>
                <a:cs typeface="Cambria Math"/>
              </a:rPr>
              <a:t>�</a:t>
            </a:r>
            <a:r>
              <a:rPr dirty="0" smtClean="0" baseline="36111" sz="1500" spc="-15">
                <a:latin typeface="Cambria Math"/>
                <a:cs typeface="Cambria Math"/>
              </a:rPr>
              <a:t>�</a:t>
            </a:r>
            <a:r>
              <a:rPr dirty="0" smtClean="0" baseline="36111" sz="1500" spc="-15">
                <a:latin typeface="Cambria Math"/>
                <a:cs typeface="Cambria Math"/>
              </a:rPr>
              <a:t> </a:t>
            </a:r>
            <a:r>
              <a:rPr dirty="0" smtClean="0" baseline="36111" sz="1500" spc="37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 </a:t>
            </a:r>
            <a:r>
              <a:rPr dirty="0" smtClean="0" baseline="37698" sz="2100" spc="15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 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235</a:t>
            </a:r>
            <a:r>
              <a:rPr dirty="0" smtClean="0" baseline="37698" sz="2100" spc="7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Ω</a:t>
            </a:r>
            <a:endParaRPr baseline="37698" sz="2100">
              <a:latin typeface="Cambria Math"/>
              <a:cs typeface="Cambria Math"/>
            </a:endParaRPr>
          </a:p>
          <a:p>
            <a:pPr algn="just" marL="12700" marR="3102610">
              <a:lnSpc>
                <a:spcPts val="157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just" marL="12700" marR="346202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4917440">
              <a:lnSpc>
                <a:spcPct val="100000"/>
              </a:lnSpc>
              <a:spcBef>
                <a:spcPts val="32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just" marL="12700" marR="82232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51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1.1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1155065">
              <a:lnSpc>
                <a:spcPct val="100000"/>
              </a:lnSpc>
              <a:spcBef>
                <a:spcPts val="345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pre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R="8255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6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endParaRPr baseline="-16666" sz="1500">
              <a:latin typeface="Cambria Math"/>
              <a:cs typeface="Cambria Math"/>
            </a:endParaRPr>
          </a:p>
          <a:p>
            <a:pPr algn="ctr" marR="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18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− 0.7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6.69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3105785">
              <a:lnSpc>
                <a:spcPct val="100000"/>
              </a:lnSpc>
              <a:spcBef>
                <a:spcPts val="19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6.69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14.2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algn="just" marL="12700" marR="317436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14.2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1.76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just" marL="12700" marR="1425575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Times New Roman"/>
                <a:cs typeface="Times New Roman"/>
              </a:rPr>
              <a:t>So,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235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1.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235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235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237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0.9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endParaRPr sz="1400">
              <a:latin typeface="Cambria Math"/>
              <a:cs typeface="Cambria Math"/>
            </a:endParaRPr>
          </a:p>
          <a:p>
            <a:pPr marL="12700" marR="775970">
              <a:lnSpc>
                <a:spcPts val="1900"/>
              </a:lnSpc>
              <a:spcBef>
                <a:spcPts val="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algn="ctr" marL="0">
              <a:lnSpc>
                <a:spcPct val="100000"/>
              </a:lnSpc>
              <a:spcBef>
                <a:spcPts val="125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9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2.98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algn="ctr" marL="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0.1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297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endParaRPr sz="1400">
              <a:latin typeface="Cambria Math"/>
              <a:cs typeface="Cambria Math"/>
            </a:endParaRPr>
          </a:p>
          <a:p>
            <a:pPr algn="ctr" marL="0">
              <a:lnSpc>
                <a:spcPct val="100000"/>
              </a:lnSpc>
              <a:spcBef>
                <a:spcPts val="370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5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297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42.8</a:t>
            </a:r>
            <a:endParaRPr sz="1400">
              <a:latin typeface="Cambria Math"/>
              <a:cs typeface="Cambria Math"/>
            </a:endParaRPr>
          </a:p>
          <a:p>
            <a:pPr algn="just" marL="12700" marR="438213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42.8</a:t>
            </a:r>
            <a:endParaRPr sz="1400">
              <a:latin typeface="Cambria Math"/>
              <a:cs typeface="Cambria Math"/>
            </a:endParaRPr>
          </a:p>
          <a:p>
            <a:pPr marL="12700" marR="14604">
              <a:lnSpc>
                <a:spcPct val="112900"/>
              </a:lnSpc>
              <a:spcBef>
                <a:spcPts val="140"/>
              </a:spcBef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on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lf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42.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21.4</a:t>
            </a:r>
            <a:endParaRPr sz="1400">
              <a:latin typeface="Cambria Math"/>
              <a:cs typeface="Cambria Math"/>
            </a:endParaRPr>
          </a:p>
          <a:p>
            <a:pPr algn="just" marL="241300" marR="15875" indent="-228600">
              <a:lnSpc>
                <a:spcPct val="100000"/>
              </a:lnSpc>
              <a:spcBef>
                <a:spcPts val="359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li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air: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241300" marR="39878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ar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gt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-5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ir,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shown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11"/>
              </a:spcBef>
            </a:pPr>
            <a:endParaRPr sz="1300"/>
          </a:p>
          <a:p>
            <a:pPr algn="just" marL="12700" marR="477774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𝜷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 </a:t>
            </a:r>
            <a:r>
              <a:rPr dirty="0" smtClean="0" baseline="11904" sz="2100" spc="-15">
                <a:latin typeface="Cambria Math"/>
                <a:cs typeface="Cambria Math"/>
              </a:rPr>
              <a:t>=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𝜷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𝜷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2"/>
              </a:spcBef>
            </a:pPr>
            <a:endParaRPr sz="1300"/>
          </a:p>
          <a:p>
            <a:pPr marL="8890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17: A 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rli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ton pair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0">
                <a:latin typeface="Times New Roman"/>
                <a:cs typeface="Times New Roman"/>
              </a:rPr>
              <a:t>ultiplies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7020" y="2316479"/>
            <a:ext cx="4617720" cy="2663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6468"/>
            <a:ext cx="6886575" cy="19634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29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ier,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-10">
                <a:latin typeface="Cambria Math"/>
                <a:cs typeface="Cambria Math"/>
              </a:rPr>
              <a:t> 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I</a:t>
            </a:r>
            <a:r>
              <a:rPr dirty="0" smtClean="0" baseline="-16666" sz="1500" spc="97">
                <a:latin typeface="Cambria Math"/>
                <a:cs typeface="Cambria Math"/>
              </a:rPr>
              <a:t>N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AS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95934" indent="-255270">
              <a:lnSpc>
                <a:spcPct val="100000"/>
              </a:lnSpc>
              <a:spcBef>
                <a:spcPts val="359"/>
              </a:spcBef>
              <a:buFont typeface="Times New Roman"/>
              <a:buAutoNum type="alphaLcParenBoth"/>
              <a:tabLst>
                <a:tab pos="499109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endParaRPr sz="1400">
              <a:latin typeface="Times New Roman"/>
              <a:cs typeface="Times New Roman"/>
            </a:endParaRPr>
          </a:p>
          <a:p>
            <a:pPr marL="499109" indent="-258445">
              <a:lnSpc>
                <a:spcPct val="100000"/>
              </a:lnSpc>
              <a:spcBef>
                <a:spcPts val="165"/>
              </a:spcBef>
              <a:buFont typeface="Times New Roman"/>
              <a:buAutoNum type="alphaLcParenBoth"/>
              <a:tabLst>
                <a:tab pos="499109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 marL="495934" marR="12700" indent="-256540">
              <a:lnSpc>
                <a:spcPct val="110000"/>
              </a:lnSpc>
              <a:spcBef>
                <a:spcPts val="10"/>
              </a:spcBef>
              <a:buFont typeface="Times New Roman"/>
              <a:buAutoNum type="alphaLcParenBoth"/>
              <a:tabLst>
                <a:tab pos="495934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4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) </a:t>
            </a:r>
            <a:r>
              <a:rPr dirty="0" smtClean="0" sz="1400" spc="-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fier,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366009"/>
            <a:ext cx="2051050" cy="760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7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CC</a:t>
            </a:r>
            <a:endParaRPr baseline="-16666" sz="1500">
              <a:latin typeface="Cambria Math"/>
              <a:cs typeface="Cambria Math"/>
            </a:endParaRPr>
          </a:p>
          <a:p>
            <a:pPr algn="ctr" marL="90805">
              <a:lnSpc>
                <a:spcPct val="100000"/>
              </a:lnSpc>
              <a:spcBef>
                <a:spcPts val="265"/>
              </a:spcBef>
            </a:pPr>
            <a:r>
              <a:rPr dirty="0" smtClean="0" sz="140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57853" y="2391409"/>
            <a:ext cx="89281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3157346"/>
            <a:ext cx="164083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7698" sz="2100" spc="-292">
                <a:latin typeface="Cambria Math"/>
                <a:cs typeface="Cambria Math"/>
              </a:rPr>
              <a:t>�</a:t>
            </a:r>
            <a:r>
              <a:rPr dirty="0" smtClean="0" baseline="36111" sz="1500" spc="97">
                <a:latin typeface="Cambria Math"/>
                <a:cs typeface="Cambria Math"/>
              </a:rPr>
              <a:t>B</a:t>
            </a:r>
            <a:r>
              <a:rPr dirty="0" smtClean="0" baseline="36111" sz="1500" spc="97">
                <a:latin typeface="Cambria Math"/>
                <a:cs typeface="Cambria Math"/>
              </a:rPr>
              <a:t> </a:t>
            </a:r>
            <a:r>
              <a:rPr dirty="0" smtClean="0" baseline="36111" sz="1500" spc="3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baseline="35714" sz="2100" spc="165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58900" y="3165601"/>
            <a:ext cx="1112519" cy="0"/>
          </a:xfrm>
          <a:custGeom>
            <a:avLst/>
            <a:gdLst/>
            <a:ahLst/>
            <a:cxnLst/>
            <a:rect l="l" t="t" r="r" b="b"/>
            <a:pathLst>
              <a:path w="1112519" h="0">
                <a:moveTo>
                  <a:pt x="0" y="0"/>
                </a:moveTo>
                <a:lnTo>
                  <a:pt x="111251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58670" y="3039998"/>
            <a:ext cx="6286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12V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3361563"/>
            <a:ext cx="2867660" cy="1528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mtClean="0" sz="1400">
                <a:latin typeface="Cambria Math"/>
                <a:cs typeface="Cambria Math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baseline="-16666" sz="1500" spc="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⟹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endParaRPr baseline="-16666" sz="1500">
              <a:latin typeface="Cambria Math"/>
              <a:cs typeface="Cambria Math"/>
            </a:endParaRPr>
          </a:p>
          <a:p>
            <a:pPr marL="52069">
              <a:lnSpc>
                <a:spcPct val="100000"/>
              </a:lnSpc>
              <a:spcBef>
                <a:spcPts val="42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.85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6.85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311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mtClean="0" sz="140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5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311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4944998"/>
            <a:ext cx="6569075" cy="1219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ate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of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44">
                <a:latin typeface="Cambria Math"/>
                <a:cs typeface="Cambria Math"/>
              </a:rPr>
              <a:t>�</a:t>
            </a:r>
            <a:r>
              <a:rPr dirty="0" smtClean="0" baseline="-34722" sz="1200" spc="135">
                <a:latin typeface="Cambria Math"/>
                <a:cs typeface="Cambria Math"/>
              </a:rPr>
              <a:t>E</a:t>
            </a:r>
            <a:r>
              <a:rPr dirty="0" smtClean="0" baseline="-34722" sz="1200" spc="135">
                <a:latin typeface="Cambria Math"/>
                <a:cs typeface="Cambria Math"/>
              </a:rPr>
              <a:t>  </a:t>
            </a:r>
            <a:r>
              <a:rPr dirty="0" smtClean="0" baseline="-34722" sz="1200" spc="-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baseline="-16666" sz="1500" spc="67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311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) </a:t>
            </a:r>
            <a:r>
              <a:rPr dirty="0" smtClean="0" baseline="1984" sz="2100" spc="15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2.13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5">
                <a:latin typeface="Cambria Math"/>
                <a:cs typeface="Cambria Math"/>
              </a:rPr>
              <a:t>�</a:t>
            </a:r>
            <a:r>
              <a:rPr dirty="0" smtClean="0" baseline="-16666" sz="1500" spc="-89">
                <a:latin typeface="Cambria Math"/>
                <a:cs typeface="Cambria Math"/>
              </a:rPr>
              <a:t>�</a:t>
            </a:r>
            <a:r>
              <a:rPr dirty="0" smtClean="0" baseline="-34722" sz="1200" spc="44">
                <a:latin typeface="Cambria Math"/>
                <a:cs typeface="Cambria Math"/>
              </a:rPr>
              <a:t>2</a:t>
            </a:r>
            <a:r>
              <a:rPr dirty="0" smtClean="0" baseline="-34722" sz="1200" spc="44">
                <a:latin typeface="Cambria Math"/>
                <a:cs typeface="Cambria Math"/>
              </a:rPr>
              <a:t>  </a:t>
            </a:r>
            <a:r>
              <a:rPr dirty="0" smtClean="0" baseline="-34722" sz="12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187">
                <a:latin typeface="Cambria Math"/>
                <a:cs typeface="Cambria Math"/>
              </a:rPr>
              <a:t>E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6.85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311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W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is</a:t>
            </a:r>
            <a:endParaRPr sz="1400">
              <a:latin typeface="Times New Roman"/>
              <a:cs typeface="Times New Roman"/>
            </a:endParaRPr>
          </a:p>
          <a:p>
            <a:pPr marL="962025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5.87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15767" y="4916551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8748" y="4930266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548" y="6290945"/>
            <a:ext cx="280987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36111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15">
                <a:latin typeface="Cambria Math"/>
                <a:cs typeface="Cambria Math"/>
              </a:rPr>
              <a:t>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31460" y="6155309"/>
            <a:ext cx="1244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2475" y="6621144"/>
            <a:ext cx="449579" cy="0"/>
          </a:xfrm>
          <a:custGeom>
            <a:avLst/>
            <a:gdLst/>
            <a:ahLst/>
            <a:cxnLst/>
            <a:rect l="l" t="t" r="r" b="b"/>
            <a:pathLst>
              <a:path w="449579" h="0">
                <a:moveTo>
                  <a:pt x="0" y="0"/>
                </a:moveTo>
                <a:lnTo>
                  <a:pt x="44957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955415" y="6621144"/>
            <a:ext cx="449884" cy="0"/>
          </a:xfrm>
          <a:custGeom>
            <a:avLst/>
            <a:gdLst/>
            <a:ahLst/>
            <a:cxnLst/>
            <a:rect l="l" t="t" r="r" b="b"/>
            <a:pathLst>
              <a:path w="449884" h="0">
                <a:moveTo>
                  <a:pt x="0" y="0"/>
                </a:moveTo>
                <a:lnTo>
                  <a:pt x="44988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279775" y="6388480"/>
            <a:ext cx="3232150" cy="4305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7960">
              <a:lnSpc>
                <a:spcPts val="1385"/>
              </a:lnSpc>
              <a:tabLst>
                <a:tab pos="850900" algn="l"/>
                <a:tab pos="2226945" algn="l"/>
              </a:tabLst>
            </a:pPr>
            <a:r>
              <a:rPr dirty="0" smtClean="0" sz="1400">
                <a:latin typeface="Cambria Math"/>
                <a:cs typeface="Cambria Math"/>
              </a:rPr>
              <a:t>1	</a:t>
            </a:r>
            <a:r>
              <a:rPr dirty="0" smtClean="0" sz="1400">
                <a:latin typeface="Cambria Math"/>
                <a:cs typeface="Cambria Math"/>
              </a:rPr>
              <a:t>1	</a:t>
            </a: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dirty="0" smtClean="0" baseline="1984" sz="2100">
                <a:latin typeface="Cambria Math"/>
                <a:cs typeface="Cambria Math"/>
              </a:rPr>
              <a:t>10</a:t>
            </a:r>
            <a:r>
              <a:rPr dirty="0" smtClean="0" baseline="1984" sz="2100" spc="7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k</a:t>
            </a:r>
            <a:r>
              <a:rPr dirty="0" smtClean="0" baseline="1984" sz="2100" spc="0">
                <a:latin typeface="Cambria Math"/>
                <a:cs typeface="Cambria Math"/>
              </a:rPr>
              <a:t>Ω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baseline="31746" sz="2100" spc="0">
                <a:latin typeface="Cambria Math"/>
                <a:cs typeface="Cambria Math"/>
              </a:rPr>
              <a:t>+</a:t>
            </a:r>
            <a:r>
              <a:rPr dirty="0" smtClean="0" baseline="31746" sz="2100" spc="-7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22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baseline="1984" sz="2100" spc="-7">
                <a:latin typeface="Cambria Math"/>
                <a:cs typeface="Cambria Math"/>
              </a:rPr>
              <a:t>k</a:t>
            </a:r>
            <a:r>
              <a:rPr dirty="0" smtClean="0" baseline="1984" sz="2100" spc="0">
                <a:latin typeface="Cambria Math"/>
                <a:cs typeface="Cambria Math"/>
              </a:rPr>
              <a:t>Ω</a:t>
            </a:r>
            <a:r>
              <a:rPr dirty="0" smtClean="0" baseline="1984" sz="2100" spc="-7">
                <a:latin typeface="Cambria Math"/>
                <a:cs typeface="Cambria Math"/>
              </a:rPr>
              <a:t> </a:t>
            </a:r>
            <a:r>
              <a:rPr dirty="0" smtClean="0" baseline="31746" sz="2100" spc="0">
                <a:latin typeface="Cambria Math"/>
                <a:cs typeface="Cambria Math"/>
              </a:rPr>
              <a:t>+</a:t>
            </a:r>
            <a:r>
              <a:rPr dirty="0" smtClean="0" baseline="31746" sz="2100" spc="-7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22222" sz="1500" spc="112">
                <a:latin typeface="Cambria Math"/>
                <a:cs typeface="Cambria Math"/>
              </a:rPr>
              <a:t>2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5.87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17084" y="6621144"/>
            <a:ext cx="1879345" cy="0"/>
          </a:xfrm>
          <a:custGeom>
            <a:avLst/>
            <a:gdLst/>
            <a:ahLst/>
            <a:cxnLst/>
            <a:rect l="l" t="t" r="r" b="b"/>
            <a:pathLst>
              <a:path w="1879345" h="0">
                <a:moveTo>
                  <a:pt x="0" y="0"/>
                </a:moveTo>
                <a:lnTo>
                  <a:pt x="1879345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292475" y="6418453"/>
            <a:ext cx="3204082" cy="0"/>
          </a:xfrm>
          <a:custGeom>
            <a:avLst/>
            <a:gdLst/>
            <a:ahLst/>
            <a:cxnLst/>
            <a:rect l="l" t="t" r="r" b="b"/>
            <a:pathLst>
              <a:path w="3204082" h="0">
                <a:moveTo>
                  <a:pt x="0" y="0"/>
                </a:moveTo>
                <a:lnTo>
                  <a:pt x="320408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534150" y="6290945"/>
            <a:ext cx="7943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6.16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4500" y="6819772"/>
            <a:ext cx="6296660" cy="2352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effe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L="58864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6.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6.16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860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15">
                <a:latin typeface="Cambria Math"/>
                <a:cs typeface="Cambria Math"/>
              </a:rPr>
              <a:t>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860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172</a:t>
            </a:r>
            <a:endParaRPr sz="1400">
              <a:latin typeface="Cambria Math"/>
              <a:cs typeface="Cambria Math"/>
            </a:endParaRPr>
          </a:p>
          <a:p>
            <a:pPr marL="274320" indent="-262255">
              <a:lnSpc>
                <a:spcPct val="100000"/>
              </a:lnSpc>
              <a:spcBef>
                <a:spcPts val="180"/>
              </a:spcBef>
              <a:buFont typeface="Times New Roman"/>
              <a:buAutoNum type="alphaLcParenBoth" startAt="2"/>
              <a:tabLst>
                <a:tab pos="27432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59118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baseline="1984" sz="2100" spc="7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5.87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5.87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.99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254635" indent="-242570">
              <a:lnSpc>
                <a:spcPct val="100000"/>
              </a:lnSpc>
              <a:buFont typeface="Times New Roman"/>
              <a:buAutoNum type="alphaLcParenBoth" startAt="3"/>
              <a:tabLst>
                <a:tab pos="25463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75">
                <a:latin typeface="Cambria Math"/>
                <a:cs typeface="Cambria Math"/>
              </a:rPr>
              <a:t>EF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2">
                <a:latin typeface="Cambria Math"/>
                <a:cs typeface="Cambria Math"/>
              </a:rPr>
              <a:t>CE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0.9</a:t>
            </a:r>
            <a:r>
              <a:rPr dirty="0" smtClean="0" sz="1400" spc="-10">
                <a:latin typeface="Cambria Math"/>
                <a:cs typeface="Cambria Math"/>
              </a:rPr>
              <a:t>9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170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mtClean="0" sz="1400">
                <a:latin typeface="Times New Roman"/>
                <a:cs typeface="Times New Roman"/>
              </a:rPr>
              <a:t>If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1"/>
              </a:spcBef>
            </a:pPr>
            <a:endParaRPr sz="1000"/>
          </a:p>
          <a:p>
            <a:pPr algn="ctr" marL="59055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3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7.94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algn="ctr" marL="591185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15">
                <a:latin typeface="Cambria Math"/>
                <a:cs typeface="Cambria Math"/>
              </a:rPr>
              <a:t>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7.94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1.59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59" y="6542531"/>
            <a:ext cx="7109459" cy="2417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4670" cy="1775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6.5 The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-Base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41300" marR="12700" indent="-228600">
              <a:lnSpc>
                <a:spcPct val="110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-ba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3970" indent="-228600">
              <a:lnSpc>
                <a:spcPct val="109300"/>
              </a:lnSpc>
              <a:spcBef>
                <a:spcPts val="20"/>
              </a:spcBef>
              <a:buFont typeface="Wingdings"/>
              <a:buChar char=""/>
              <a:tabLst>
                <a:tab pos="241300" algn="l"/>
                <a:tab pos="1654810" algn="l"/>
                <a:tab pos="3147060" algn="l"/>
                <a:tab pos="3547110" algn="l"/>
                <a:tab pos="4690110" algn="l"/>
                <a:tab pos="5484495" algn="l"/>
                <a:tab pos="665353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itter,	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tor,	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	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-ba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	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	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	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1"/>
              </a:spcBef>
            </a:pPr>
            <a:endParaRPr sz="850"/>
          </a:p>
          <a:p>
            <a:pPr marL="570230" marR="235585" indent="-335915">
              <a:lnSpc>
                <a:spcPct val="109200"/>
              </a:lnSpc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1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4: 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lative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mpa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ison of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nfi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tions. The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input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utput</a:t>
            </a:r>
            <a:r>
              <a:rPr dirty="0" smtClean="0" sz="1200" spc="0">
                <a:latin typeface="Times New Roman"/>
                <a:cs typeface="Times New Roman"/>
              </a:rPr>
              <a:t> 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sistan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ppr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im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 m</a:t>
            </a:r>
            <a:r>
              <a:rPr dirty="0" smtClean="0" sz="1200" spc="-2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imum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hiev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 v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lues, 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the bi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sistors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le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254625"/>
            <a:ext cx="6607809" cy="1400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with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ider </a:t>
            </a:r>
            <a:r>
              <a:rPr dirty="0" smtClean="0" sz="1400" spc="-20" b="1">
                <a:latin typeface="Times New Roman"/>
                <a:cs typeface="Times New Roman"/>
              </a:rPr>
              <a:t>B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on-base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19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3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Ma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curre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Base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5977" y="8936431"/>
            <a:ext cx="406019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19: Commo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w</a:t>
            </a:r>
            <a:r>
              <a:rPr dirty="0" smtClean="0" sz="1200" spc="0">
                <a:latin typeface="Times New Roman"/>
                <a:cs typeface="Times New Roman"/>
              </a:rPr>
              <a:t>ith volt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ge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divid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b</a:t>
            </a:r>
            <a:r>
              <a:rPr dirty="0" smtClean="0" sz="1200" spc="5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559" y="2229611"/>
            <a:ext cx="6533388" cy="30236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05528" y="2796539"/>
            <a:ext cx="2455164" cy="2447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3444" y="5375147"/>
            <a:ext cx="3509772" cy="2950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3992"/>
            <a:ext cx="3992879" cy="704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Equ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lent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or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ul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22">
                <a:latin typeface="Cambria Math"/>
                <a:cs typeface="Cambria Math"/>
              </a:rPr>
              <a:t>𝐓�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algn="ctr" marR="2107565">
              <a:lnSpc>
                <a:spcPct val="100000"/>
              </a:lnSpc>
              <a:spcBef>
                <a:spcPts val="15"/>
              </a:spcBef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1034033"/>
            <a:ext cx="768985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𝐓�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-35714" sz="2100" spc="165">
                <a:latin typeface="Cambria Math"/>
                <a:cs typeface="Cambria Math"/>
              </a:rPr>
              <a:t>𝑹</a:t>
            </a:r>
            <a:endParaRPr baseline="-35714" sz="2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8516" y="1238757"/>
            <a:ext cx="5207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76248" y="1160017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 h="0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310386" y="1069085"/>
            <a:ext cx="787400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793" sz="2100">
                <a:latin typeface="Cambria Math"/>
                <a:cs typeface="Cambria Math"/>
              </a:rPr>
              <a:t>+</a:t>
            </a:r>
            <a:r>
              <a:rPr dirty="0" smtClean="0" baseline="-25793" sz="2100" spc="-7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𝑹</a:t>
            </a:r>
            <a:r>
              <a:rPr dirty="0" smtClean="0" baseline="11904" sz="2100" spc="165">
                <a:latin typeface="Cambria Math"/>
                <a:cs typeface="Cambria Math"/>
              </a:rPr>
              <a:t>)</a:t>
            </a:r>
            <a:r>
              <a:rPr dirty="0" smtClean="0" baseline="11904" sz="2100" spc="-13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1497330"/>
            <a:ext cx="54165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𝑹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9540" y="1398269"/>
            <a:ext cx="81026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𝑽</a:t>
            </a:r>
            <a:r>
              <a:rPr dirty="0" smtClean="0" sz="1000" spc="-15">
                <a:latin typeface="Cambria Math"/>
                <a:cs typeface="Cambria Math"/>
              </a:rPr>
              <a:t>𝐓�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5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1440" y="1703578"/>
            <a:ext cx="1003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1836" y="1616202"/>
            <a:ext cx="7258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78966" y="1703578"/>
            <a:ext cx="5943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Cambria Math"/>
                <a:cs typeface="Cambria Math"/>
              </a:rPr>
              <a:t>𝐓�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9172" y="1624838"/>
            <a:ext cx="1118616" cy="0"/>
          </a:xfrm>
          <a:custGeom>
            <a:avLst/>
            <a:gdLst/>
            <a:ahLst/>
            <a:cxnLst/>
            <a:rect l="l" t="t" r="r" b="b"/>
            <a:pathLst>
              <a:path w="1118616" h="0">
                <a:moveTo>
                  <a:pt x="0" y="0"/>
                </a:moveTo>
                <a:lnTo>
                  <a:pt x="1118616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4500" y="1853945"/>
            <a:ext cx="1297940" cy="1269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6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25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ulas: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500" y="3251834"/>
            <a:ext cx="419734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288" y="3116198"/>
            <a:ext cx="5556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72692" y="3370706"/>
            <a:ext cx="1035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𝑰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0416" y="3458083"/>
            <a:ext cx="1003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00988" y="3379342"/>
            <a:ext cx="527304" cy="0"/>
          </a:xfrm>
          <a:custGeom>
            <a:avLst/>
            <a:gdLst/>
            <a:ahLst/>
            <a:cxnLst/>
            <a:rect l="l" t="t" r="r" b="b"/>
            <a:pathLst>
              <a:path w="527304" h="0">
                <a:moveTo>
                  <a:pt x="0" y="0"/>
                </a:moveTo>
                <a:lnTo>
                  <a:pt x="52730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44500" y="3641978"/>
            <a:ext cx="1306830" cy="688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𝒊�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��𝒊���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04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�’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ts val="1664"/>
              </a:lnSpc>
              <a:spcBef>
                <a:spcPts val="370"/>
              </a:spcBef>
            </a:pPr>
            <a:r>
              <a:rPr dirty="0" smtClean="0" baseline="11904" sz="210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≅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𝑹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 algn="ctr" marR="210820">
              <a:lnSpc>
                <a:spcPts val="1405"/>
              </a:lnSpc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500" y="4215003"/>
            <a:ext cx="594360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�’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13256" y="4421251"/>
            <a:ext cx="952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90320" y="4342510"/>
            <a:ext cx="211835" cy="0"/>
          </a:xfrm>
          <a:custGeom>
            <a:avLst/>
            <a:gdLst/>
            <a:ahLst/>
            <a:cxnLst/>
            <a:rect l="l" t="t" r="r" b="b"/>
            <a:pathLst>
              <a:path w="211835" h="0">
                <a:moveTo>
                  <a:pt x="0" y="0"/>
                </a:moveTo>
                <a:lnTo>
                  <a:pt x="21183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444500" y="4573142"/>
            <a:ext cx="6879590" cy="17678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𝒊</a:t>
            </a:r>
            <a:r>
              <a:rPr dirty="0" smtClean="0" sz="1400" spc="-1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950"/>
              </a:lnSpc>
              <a:spcBef>
                <a:spcPts val="12"/>
              </a:spcBef>
            </a:pPr>
            <a:endParaRPr sz="950"/>
          </a:p>
          <a:p>
            <a:pPr marL="12700" marR="12700">
              <a:lnSpc>
                <a:spcPct val="111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DC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871219">
              <a:lnSpc>
                <a:spcPct val="100000"/>
              </a:lnSpc>
              <a:spcBef>
                <a:spcPts val="210"/>
              </a:spcBef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  <a:p>
            <a:pPr marL="12700" marR="4288155">
              <a:lnSpc>
                <a:spcPts val="1880"/>
              </a:lnSpc>
              <a:spcBef>
                <a:spcPts val="45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-37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500" y="6534784"/>
            <a:ext cx="66865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TH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8788" y="6399148"/>
            <a:ext cx="39751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0312" y="6741032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1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99184" y="6653657"/>
            <a:ext cx="3111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82597" y="6741032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86332" y="6662292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 h="0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807717" y="6662292"/>
            <a:ext cx="1234744" cy="0"/>
          </a:xfrm>
          <a:custGeom>
            <a:avLst/>
            <a:gdLst/>
            <a:ahLst/>
            <a:cxnLst/>
            <a:rect l="l" t="t" r="r" b="b"/>
            <a:pathLst>
              <a:path w="1234744" h="0">
                <a:moveTo>
                  <a:pt x="0" y="0"/>
                </a:moveTo>
                <a:lnTo>
                  <a:pt x="123474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612138" y="6534784"/>
            <a:ext cx="22612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78915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9.88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95017" y="6399148"/>
            <a:ext cx="12611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855977" y="6653657"/>
            <a:ext cx="11391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56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4500" y="7007225"/>
            <a:ext cx="73406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TH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-35714" sz="2100" spc="165">
                <a:latin typeface="Cambria Math"/>
                <a:cs typeface="Cambria Math"/>
              </a:rPr>
              <a:t>�</a:t>
            </a:r>
            <a:endParaRPr baseline="-35714" sz="210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8808" y="6870065"/>
            <a:ext cx="21018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45844" y="7211948"/>
            <a:ext cx="5010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14655" algn="l"/>
              </a:tabLst>
            </a:pP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	</a:t>
            </a: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051864" y="7133209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 h="0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264666" y="7124572"/>
            <a:ext cx="21951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  </a:t>
            </a:r>
            <a:r>
              <a:rPr dirty="0" smtClean="0" baseline="35714" sz="2100" spc="165">
                <a:latin typeface="Cambria Math"/>
                <a:cs typeface="Cambria Math"/>
              </a:rPr>
              <a:t>)</a:t>
            </a:r>
            <a:r>
              <a:rPr dirty="0" smtClean="0" baseline="35714" sz="2100" spc="-120">
                <a:latin typeface="Cambria Math"/>
                <a:cs typeface="Cambria Math"/>
              </a:rPr>
              <a:t> </a:t>
            </a:r>
            <a:r>
              <a:rPr dirty="0" smtClean="0" baseline="37698" sz="2100" spc="-292">
                <a:latin typeface="Cambria Math"/>
                <a:cs typeface="Cambria Math"/>
              </a:rPr>
              <a:t>�</a:t>
            </a:r>
            <a:r>
              <a:rPr dirty="0" smtClean="0" baseline="36111" sz="1500" spc="82">
                <a:latin typeface="Cambria Math"/>
                <a:cs typeface="Cambria Math"/>
              </a:rPr>
              <a:t>C</a:t>
            </a:r>
            <a:r>
              <a:rPr dirty="0" smtClean="0" baseline="36111" sz="1500" spc="89">
                <a:latin typeface="Cambria Math"/>
                <a:cs typeface="Cambria Math"/>
              </a:rPr>
              <a:t>C</a:t>
            </a:r>
            <a:r>
              <a:rPr dirty="0" smtClean="0" baseline="36111" sz="1500" spc="89">
                <a:latin typeface="Cambria Math"/>
                <a:cs typeface="Cambria Math"/>
              </a:rPr>
              <a:t> </a:t>
            </a:r>
            <a:r>
              <a:rPr dirty="0" smtClean="0" baseline="36111" sz="1500" spc="15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5714" sz="2100" spc="165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56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51886" y="6870065"/>
            <a:ext cx="477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333498" y="7133209"/>
            <a:ext cx="1112824" cy="0"/>
          </a:xfrm>
          <a:custGeom>
            <a:avLst/>
            <a:gdLst/>
            <a:ahLst/>
            <a:cxnLst/>
            <a:rect l="l" t="t" r="r" b="b"/>
            <a:pathLst>
              <a:path w="1112824" h="0">
                <a:moveTo>
                  <a:pt x="0" y="0"/>
                </a:moveTo>
                <a:lnTo>
                  <a:pt x="111282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433698" y="7007225"/>
            <a:ext cx="4870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4500" y="7361173"/>
            <a:ext cx="1311275" cy="466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TH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1.76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558165">
              <a:lnSpc>
                <a:spcPct val="100000"/>
              </a:lnSpc>
              <a:spcBef>
                <a:spcPts val="300"/>
              </a:spcBef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TH</a:t>
            </a:r>
            <a:r>
              <a:rPr dirty="0" smtClean="0" sz="1000" spc="55">
                <a:latin typeface="Cambria Math"/>
                <a:cs typeface="Cambria Math"/>
              </a:rPr>
              <a:t> </a:t>
            </a:r>
            <a:r>
              <a:rPr dirty="0" smtClean="0" sz="1000" spc="-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4500" y="7711693"/>
            <a:ext cx="51752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34008" y="7867142"/>
            <a:ext cx="99060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55">
                <a:latin typeface="Cambria Math"/>
                <a:cs typeface="Cambria Math"/>
              </a:rPr>
              <a:t>E</a:t>
            </a:r>
            <a:r>
              <a:rPr dirty="0" smtClean="0" sz="1000" spc="55">
                <a:latin typeface="Cambria Math"/>
                <a:cs typeface="Cambria Math"/>
              </a:rPr>
              <a:t> </a:t>
            </a:r>
            <a:r>
              <a:rPr dirty="0" smtClean="0" sz="1000" spc="-8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+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T</a:t>
            </a:r>
            <a:r>
              <a:rPr dirty="0" smtClean="0" sz="1000" spc="120">
                <a:latin typeface="Cambria Math"/>
                <a:cs typeface="Cambria Math"/>
              </a:rPr>
              <a:t>H</a:t>
            </a:r>
            <a:r>
              <a:rPr dirty="0" smtClean="0" baseline="13888" sz="2100" spc="0">
                <a:latin typeface="Cambria Math"/>
                <a:cs typeface="Cambria Math"/>
              </a:rPr>
              <a:t>⁄</a:t>
            </a:r>
            <a:r>
              <a:rPr dirty="0" smtClean="0" baseline="11904" sz="2100" spc="-127">
                <a:latin typeface="Cambria Math"/>
                <a:cs typeface="Cambria Math"/>
              </a:rPr>
              <a:t>�</a:t>
            </a:r>
            <a:r>
              <a:rPr dirty="0" smtClean="0" sz="1000" spc="60">
                <a:latin typeface="Cambria Math"/>
                <a:cs typeface="Cambria Math"/>
              </a:rPr>
              <a:t>DC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35456" y="7839202"/>
            <a:ext cx="1083563" cy="0"/>
          </a:xfrm>
          <a:custGeom>
            <a:avLst/>
            <a:gdLst/>
            <a:ahLst/>
            <a:cxnLst/>
            <a:rect l="l" t="t" r="r" b="b"/>
            <a:pathLst>
              <a:path w="1083564" h="0">
                <a:moveTo>
                  <a:pt x="0" y="0"/>
                </a:moveTo>
                <a:lnTo>
                  <a:pt x="108356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955038" y="7576057"/>
            <a:ext cx="1751330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221615">
              <a:lnSpc>
                <a:spcPts val="1505"/>
              </a:lnSpc>
            </a:pPr>
            <a:r>
              <a:rPr dirty="0" smtClean="0" sz="1400" spc="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.76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98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  <a:p>
            <a:pPr algn="ctr" marL="180975">
              <a:lnSpc>
                <a:spcPts val="1200"/>
              </a:lnSpc>
            </a:pPr>
            <a:r>
              <a:rPr dirty="0" smtClean="0" sz="140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 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9.88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149094" y="7839202"/>
            <a:ext cx="1582166" cy="0"/>
          </a:xfrm>
          <a:custGeom>
            <a:avLst/>
            <a:gdLst/>
            <a:ahLst/>
            <a:cxnLst/>
            <a:rect l="l" t="t" r="r" b="b"/>
            <a:pathLst>
              <a:path w="1582166" h="0">
                <a:moveTo>
                  <a:pt x="0" y="0"/>
                </a:moveTo>
                <a:lnTo>
                  <a:pt x="158216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44500" y="8069833"/>
            <a:ext cx="6050280" cy="1208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1.02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24.5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calc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2.2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2049145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</a:t>
            </a:r>
            <a:r>
              <a:rPr dirty="0" smtClean="0" sz="1400" spc="-15">
                <a:latin typeface="Cambria Math"/>
                <a:cs typeface="Cambria Math"/>
              </a:rPr>
              <a:t>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24.5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73.5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o,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73.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288279" y="315468"/>
            <a:ext cx="1389887" cy="2519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3005327"/>
            <a:ext cx="6181344" cy="1726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2468"/>
            <a:ext cx="6886575" cy="2578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6.6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41300" marR="15240" indent="-228600">
              <a:lnSpc>
                <a:spcPct val="110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aded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241300" marR="14604" indent="-22860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</a:t>
            </a:r>
            <a:r>
              <a:rPr dirty="0" smtClean="0" sz="1400" spc="3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ar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over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10000"/>
              </a:lnSpc>
              <a:spcBef>
                <a:spcPts val="3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𝐴’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cas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3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sum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8"/>
              </a:spcBef>
            </a:pPr>
            <a:endParaRPr sz="1300"/>
          </a:p>
          <a:p>
            <a:pPr algn="ctr" marR="889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𝑨’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𝑨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𝑨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5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𝑨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r>
              <a:rPr dirty="0" smtClean="0" sz="1000" spc="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…</a:t>
            </a:r>
            <a:r>
              <a:rPr dirty="0" smtClean="0" baseline="11904" sz="2100" spc="-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𝑨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702175"/>
            <a:ext cx="6885940" cy="41922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571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21: 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rs. E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 tr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ular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20">
                <a:latin typeface="Times New Roman"/>
                <a:cs typeface="Times New Roman"/>
              </a:rPr>
              <a:t>s</a:t>
            </a:r>
            <a:r>
              <a:rPr dirty="0" smtClean="0" sz="1200" spc="-4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mbol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nts a s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-12:</a:t>
            </a:r>
            <a:r>
              <a:rPr dirty="0" smtClean="0" sz="1400" spc="14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 marR="19050">
              <a:lnSpc>
                <a:spcPct val="110700"/>
              </a:lnSpc>
              <a:spcBef>
                <a:spcPts val="15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?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B)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B.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6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8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3000</a:t>
            </a:r>
            <a:endParaRPr sz="14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 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 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  <a:spcBef>
                <a:spcPts val="359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 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 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23.5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  <a:spcBef>
                <a:spcPts val="359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 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 </a:t>
            </a:r>
            <a:r>
              <a:rPr dirty="0" smtClean="0" sz="1400" spc="-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26.0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  <a:spcBef>
                <a:spcPts val="359"/>
              </a:spcBef>
            </a:pPr>
            <a:r>
              <a:rPr dirty="0" smtClean="0" sz="1400">
                <a:latin typeface="Cambria Math"/>
                <a:cs typeface="Cambria Math"/>
              </a:rPr>
              <a:t>𝐴’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1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2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3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89">
                <a:latin typeface="Cambria Math"/>
                <a:cs typeface="Cambria Math"/>
              </a:rPr>
              <a:t>dB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Cambria Math"/>
                <a:cs typeface="Cambria Math"/>
              </a:rPr>
              <a:t>B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23.5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26.0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d</a:t>
            </a:r>
            <a:r>
              <a:rPr dirty="0" smtClean="0" sz="1400" spc="0">
                <a:latin typeface="Cambria Math"/>
                <a:cs typeface="Cambria Math"/>
              </a:rPr>
              <a:t>B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69.5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6.7 The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iffe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ent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plifier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241300" marR="15240" indent="-228600">
              <a:lnSpc>
                <a:spcPct val="110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ode,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2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0°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are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o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8672" y="1129283"/>
            <a:ext cx="3531108" cy="2843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19607"/>
            <a:ext cx="6885305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with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fer</a:t>
            </a:r>
            <a:r>
              <a:rPr dirty="0" smtClean="0" sz="1400" spc="-10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nt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al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npu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n)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endParaRPr sz="1400">
              <a:latin typeface="Times New Roman"/>
              <a:cs typeface="Times New Roman"/>
            </a:endParaRPr>
          </a:p>
          <a:p>
            <a:pPr lvl="1" marL="465455" marR="17780" indent="-226060">
              <a:lnSpc>
                <a:spcPct val="110000"/>
              </a:lnSpc>
              <a:spcBef>
                <a:spcPts val="10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le-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3968115"/>
            <a:ext cx="6883400" cy="1234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3970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with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de Inp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sa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p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ude.</a:t>
            </a:r>
            <a:endParaRPr sz="1400">
              <a:latin typeface="Times New Roman"/>
              <a:cs typeface="Times New Roman"/>
            </a:endParaRPr>
          </a:p>
          <a:p>
            <a:pPr marL="239395" marR="12700" indent="-227329">
              <a:lnSpc>
                <a:spcPct val="11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se)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 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(c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10" b="1">
                <a:latin typeface="Times New Roman"/>
                <a:cs typeface="Times New Roman"/>
              </a:rPr>
              <a:t>-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ode rejec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r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611630">
              <a:lnSpc>
                <a:spcPct val="100000"/>
              </a:lnSpc>
              <a:spcBef>
                <a:spcPts val="359"/>
              </a:spcBef>
            </a:pPr>
            <a:r>
              <a:rPr dirty="0" smtClean="0" sz="1400">
                <a:latin typeface="Cambria Math"/>
                <a:cs typeface="Cambria Math"/>
              </a:rPr>
              <a:t>�𝐌𝐑𝐑=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, 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�𝐌𝐑𝐑=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�𝐨𝐠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3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7835168"/>
            <a:ext cx="688594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-1</a:t>
            </a:r>
            <a:r>
              <a:rPr dirty="0" smtClean="0" sz="1400" spc="-10" b="1">
                <a:latin typeface="Times New Roman"/>
                <a:cs typeface="Times New Roman"/>
              </a:rPr>
              <a:t>3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-a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ial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0">
                <a:latin typeface="Times New Roman"/>
                <a:cs typeface="Times New Roman"/>
              </a:rPr>
              <a:t> 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0</a:t>
            </a:r>
            <a:r>
              <a:rPr dirty="0" smtClean="0" sz="1400" spc="-15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2.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CMRR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8333485"/>
            <a:ext cx="6502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78966" y="8333485"/>
            <a:ext cx="4125595" cy="5149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200</a:t>
            </a:r>
            <a:r>
              <a:rPr dirty="0" smtClean="0" sz="1400" spc="-25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</a:t>
            </a:r>
            <a:r>
              <a:rPr dirty="0" smtClean="0" sz="1400" spc="-10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endParaRPr sz="1400">
              <a:latin typeface="Times New Roman"/>
              <a:cs typeface="Times New Roman"/>
            </a:endParaRPr>
          </a:p>
          <a:p>
            <a:pPr marL="905510">
              <a:lnSpc>
                <a:spcPct val="100000"/>
              </a:lnSpc>
              <a:spcBef>
                <a:spcPts val="395"/>
              </a:spcBef>
            </a:pPr>
            <a:r>
              <a:rPr dirty="0" smtClean="0" sz="1400">
                <a:latin typeface="Cambria Math"/>
                <a:cs typeface="Cambria Math"/>
              </a:rPr>
              <a:t>CMRR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67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200</a:t>
            </a:r>
            <a:r>
              <a:rPr dirty="0" smtClean="0" sz="1400" spc="-20">
                <a:latin typeface="Cambria Math"/>
                <a:cs typeface="Cambria Math"/>
              </a:rPr>
              <a:t>0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0.2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10,000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8854643"/>
            <a:ext cx="41636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CMRR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log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,0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dB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28672" y="5196840"/>
            <a:ext cx="3404616" cy="2699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2468"/>
            <a:ext cx="6885940" cy="2514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6.2 T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or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ode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241300" marR="12700" indent="-228600">
              <a:lnSpc>
                <a:spcPct val="110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10000"/>
              </a:lnSpc>
              <a:buFont typeface="Wingdings"/>
              <a:buChar char=""/>
              <a:tabLst>
                <a:tab pos="28511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3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descr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ts val="1860"/>
              </a:lnSpc>
              <a:spcBef>
                <a:spcPts val="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 i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95" b="1" i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eter</a:t>
            </a:r>
            <a:r>
              <a:rPr dirty="0" smtClean="0" sz="1400" spc="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r>
              <a:rPr dirty="0" smtClean="0" sz="1400" spc="9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BJ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-1.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de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algn="ctr" marR="254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1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1: </a:t>
            </a:r>
            <a:r>
              <a:rPr dirty="0" smtClean="0" sz="1200" spc="0" i="1">
                <a:latin typeface="Times New Roman"/>
                <a:cs typeface="Times New Roman"/>
              </a:rPr>
              <a:t>r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4724049"/>
            <a:ext cx="6882765" cy="718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10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ete</a:t>
            </a:r>
            <a:r>
              <a:rPr dirty="0" smtClean="0" sz="1400" spc="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f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3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BJ</a:t>
            </a:r>
            <a:r>
              <a:rPr dirty="0" smtClean="0" sz="1400" spc="5" b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sy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131" y="8103361"/>
            <a:ext cx="2460625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>
                <a:latin typeface="Times New Roman"/>
                <a:cs typeface="Times New Roman"/>
              </a:rPr>
              <a:t>F</a:t>
            </a:r>
            <a:r>
              <a:rPr dirty="0" smtClean="0" sz="1100" spc="-20">
                <a:latin typeface="Times New Roman"/>
                <a:cs typeface="Times New Roman"/>
              </a:rPr>
              <a:t>I</a:t>
            </a:r>
            <a:r>
              <a:rPr dirty="0" smtClean="0" sz="1100" spc="-10">
                <a:latin typeface="Times New Roman"/>
                <a:cs typeface="Times New Roman"/>
              </a:rPr>
              <a:t>G</a:t>
            </a:r>
            <a:r>
              <a:rPr dirty="0" smtClean="0" sz="1100" spc="-10">
                <a:latin typeface="Times New Roman"/>
                <a:cs typeface="Times New Roman"/>
              </a:rPr>
              <a:t>U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E </a:t>
            </a:r>
            <a:r>
              <a:rPr dirty="0" smtClean="0" sz="1100" spc="10">
                <a:latin typeface="Times New Roman"/>
                <a:cs typeface="Times New Roman"/>
              </a:rPr>
              <a:t>6</a:t>
            </a:r>
            <a:r>
              <a:rPr dirty="0" smtClean="0" sz="1100" spc="-20">
                <a:latin typeface="Times New Roman"/>
                <a:cs typeface="Times New Roman"/>
              </a:rPr>
              <a:t>-</a:t>
            </a:r>
            <a:r>
              <a:rPr dirty="0" smtClean="0" sz="1100" spc="-5">
                <a:latin typeface="Times New Roman"/>
                <a:cs typeface="Times New Roman"/>
              </a:rPr>
              <a:t>2</a:t>
            </a:r>
            <a:r>
              <a:rPr dirty="0" smtClean="0" sz="1100" spc="0">
                <a:latin typeface="Times New Roman"/>
                <a:cs typeface="Times New Roman"/>
              </a:rPr>
              <a:t>: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10" i="1">
                <a:latin typeface="Times New Roman"/>
                <a:cs typeface="Times New Roman"/>
              </a:rPr>
              <a:t>r</a:t>
            </a:r>
            <a:r>
              <a:rPr dirty="0" smtClean="0" sz="1100" spc="-20">
                <a:latin typeface="Times New Roman"/>
                <a:cs typeface="Times New Roman"/>
              </a:rPr>
              <a:t>-</a:t>
            </a:r>
            <a:r>
              <a:rPr dirty="0" smtClean="0" sz="1100" spc="0">
                <a:latin typeface="Times New Roman"/>
                <a:cs typeface="Times New Roman"/>
              </a:rPr>
              <a:t>pa</a:t>
            </a:r>
            <a:r>
              <a:rPr dirty="0" smtClean="0" sz="1100" spc="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er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-10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ran</a:t>
            </a:r>
            <a:r>
              <a:rPr dirty="0" smtClean="0" sz="1100" spc="-1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i</a:t>
            </a:r>
            <a:r>
              <a:rPr dirty="0" smtClean="0" sz="1100" spc="-1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tor 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ode</a:t>
            </a:r>
            <a:r>
              <a:rPr dirty="0" smtClean="0" sz="1100" spc="5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2189" y="8097326"/>
            <a:ext cx="2008505" cy="360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25120" marR="12700" indent="-312420">
              <a:lnSpc>
                <a:spcPct val="103600"/>
              </a:lnSpc>
            </a:pPr>
            <a:r>
              <a:rPr dirty="0" smtClean="0" sz="1100">
                <a:latin typeface="Times New Roman"/>
                <a:cs typeface="Times New Roman"/>
              </a:rPr>
              <a:t>F</a:t>
            </a:r>
            <a:r>
              <a:rPr dirty="0" smtClean="0" sz="1100" spc="-25">
                <a:latin typeface="Times New Roman"/>
                <a:cs typeface="Times New Roman"/>
              </a:rPr>
              <a:t>I</a:t>
            </a:r>
            <a:r>
              <a:rPr dirty="0" smtClean="0" sz="1100" spc="5">
                <a:latin typeface="Times New Roman"/>
                <a:cs typeface="Times New Roman"/>
              </a:rPr>
              <a:t>G</a:t>
            </a:r>
            <a:r>
              <a:rPr dirty="0" smtClean="0" sz="1100" spc="-10">
                <a:latin typeface="Times New Roman"/>
                <a:cs typeface="Times New Roman"/>
              </a:rPr>
              <a:t>U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E </a:t>
            </a:r>
            <a:r>
              <a:rPr dirty="0" smtClean="0" sz="1100" spc="10">
                <a:latin typeface="Times New Roman"/>
                <a:cs typeface="Times New Roman"/>
              </a:rPr>
              <a:t>6</a:t>
            </a:r>
            <a:r>
              <a:rPr dirty="0" smtClean="0" sz="1100" spc="-20">
                <a:latin typeface="Times New Roman"/>
                <a:cs typeface="Times New Roman"/>
              </a:rPr>
              <a:t>-</a:t>
            </a:r>
            <a:r>
              <a:rPr dirty="0" smtClean="0" sz="1100" spc="0">
                <a:latin typeface="Times New Roman"/>
                <a:cs typeface="Times New Roman"/>
              </a:rPr>
              <a:t>3: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-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-10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ion </a:t>
            </a:r>
            <a:r>
              <a:rPr dirty="0" smtClean="0" sz="1100" spc="-15">
                <a:latin typeface="Times New Roman"/>
                <a:cs typeface="Times New Roman"/>
              </a:rPr>
              <a:t>o</a:t>
            </a:r>
            <a:r>
              <a:rPr dirty="0" smtClean="0" sz="1100" spc="0">
                <a:latin typeface="Times New Roman"/>
                <a:cs typeface="Times New Roman"/>
              </a:rPr>
              <a:t>f </a:t>
            </a:r>
            <a:r>
              <a:rPr dirty="0" smtClean="0" sz="1100" spc="-10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ran</a:t>
            </a:r>
            <a:r>
              <a:rPr dirty="0" smtClean="0" sz="1100" spc="-1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i</a:t>
            </a:r>
            <a:r>
              <a:rPr dirty="0" smtClean="0" sz="1100" spc="-10">
                <a:latin typeface="Times New Roman"/>
                <a:cs typeface="Times New Roman"/>
              </a:rPr>
              <a:t>s</a:t>
            </a:r>
            <a:r>
              <a:rPr dirty="0" smtClean="0" sz="1100" spc="0">
                <a:latin typeface="Times New Roman"/>
                <a:cs typeface="Times New Roman"/>
              </a:rPr>
              <a:t>tor</a:t>
            </a:r>
            <a:r>
              <a:rPr dirty="0" smtClean="0" sz="1100" spc="0">
                <a:latin typeface="Times New Roman"/>
                <a:cs typeface="Times New Roman"/>
              </a:rPr>
              <a:t> sy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bol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0">
                <a:latin typeface="Times New Roman"/>
                <a:cs typeface="Times New Roman"/>
              </a:rPr>
              <a:t>to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0" i="1">
                <a:latin typeface="Times New Roman"/>
                <a:cs typeface="Times New Roman"/>
              </a:rPr>
              <a:t>r</a:t>
            </a:r>
            <a:r>
              <a:rPr dirty="0" smtClean="0" sz="1100" spc="-20">
                <a:latin typeface="Times New Roman"/>
                <a:cs typeface="Times New Roman"/>
              </a:rPr>
              <a:t>-</a:t>
            </a:r>
            <a:r>
              <a:rPr dirty="0" smtClean="0" sz="1100" spc="0">
                <a:latin typeface="Times New Roman"/>
                <a:cs typeface="Times New Roman"/>
              </a:rPr>
              <a:t>pa</a:t>
            </a:r>
            <a:r>
              <a:rPr dirty="0" smtClean="0" sz="1100" spc="5">
                <a:latin typeface="Times New Roman"/>
                <a:cs typeface="Times New Roman"/>
              </a:rPr>
              <a:t>r</a:t>
            </a:r>
            <a:r>
              <a:rPr dirty="0" smtClean="0" sz="1100" spc="0">
                <a:latin typeface="Times New Roman"/>
                <a:cs typeface="Times New Roman"/>
              </a:rPr>
              <a:t>a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e</a:t>
            </a:r>
            <a:r>
              <a:rPr dirty="0" smtClean="0" sz="1100" spc="5">
                <a:latin typeface="Times New Roman"/>
                <a:cs typeface="Times New Roman"/>
              </a:rPr>
              <a:t>t</a:t>
            </a:r>
            <a:r>
              <a:rPr dirty="0" smtClean="0" sz="1100" spc="0">
                <a:latin typeface="Times New Roman"/>
                <a:cs typeface="Times New Roman"/>
              </a:rPr>
              <a:t>er</a:t>
            </a:r>
            <a:r>
              <a:rPr dirty="0" smtClean="0" sz="1100" spc="5">
                <a:latin typeface="Times New Roman"/>
                <a:cs typeface="Times New Roman"/>
              </a:rPr>
              <a:t> </a:t>
            </a:r>
            <a:r>
              <a:rPr dirty="0" smtClean="0" sz="1100" spc="-20">
                <a:latin typeface="Times New Roman"/>
                <a:cs typeface="Times New Roman"/>
              </a:rPr>
              <a:t>m</a:t>
            </a:r>
            <a:r>
              <a:rPr dirty="0" smtClean="0" sz="1100" spc="0">
                <a:latin typeface="Times New Roman"/>
                <a:cs typeface="Times New Roman"/>
              </a:rPr>
              <a:t>ode</a:t>
            </a:r>
            <a:r>
              <a:rPr dirty="0" smtClean="0" sz="1100" spc="5">
                <a:latin typeface="Times New Roman"/>
                <a:cs typeface="Times New Roman"/>
              </a:rPr>
              <a:t>l</a:t>
            </a:r>
            <a:r>
              <a:rPr dirty="0" smtClean="0" sz="1100" spc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8528588"/>
            <a:ext cx="688594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marR="12700" indent="-227329">
              <a:lnSpc>
                <a:spcPct val="1107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eter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ining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by</a:t>
            </a:r>
            <a:r>
              <a:rPr dirty="0" smtClean="0" sz="1400" spc="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ul</a:t>
            </a:r>
            <a:r>
              <a:rPr dirty="0" smtClean="0" sz="1400" spc="1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5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3929" y="9029903"/>
            <a:ext cx="124841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����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3321" y="9029903"/>
            <a:ext cx="10680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Equa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</a:t>
            </a:r>
            <a:r>
              <a:rPr dirty="0" smtClean="0" sz="1400" spc="-15">
                <a:latin typeface="Cambria Math"/>
                <a:cs typeface="Cambria Math"/>
              </a:rPr>
              <a:t>o</a:t>
            </a:r>
            <a:r>
              <a:rPr dirty="0" smtClean="0" sz="1400" spc="0">
                <a:latin typeface="Cambria Math"/>
                <a:cs typeface="Cambria Math"/>
              </a:rPr>
              <a:t>n 6–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01951" y="2947416"/>
            <a:ext cx="3966972" cy="179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36804" y="5457444"/>
            <a:ext cx="4398264" cy="2670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652771" y="5801867"/>
            <a:ext cx="2810255" cy="2164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42468"/>
            <a:ext cx="6886575" cy="20739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6-2: </a:t>
            </a:r>
            <a:r>
              <a:rPr dirty="0" smtClean="0" sz="1300" spc="-10">
                <a:latin typeface="Times New Roman"/>
                <a:cs typeface="Times New Roman"/>
              </a:rPr>
              <a:t>Determine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the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Cambria Math"/>
                <a:cs typeface="Cambria Math"/>
              </a:rPr>
              <a:t>𝑟’</a:t>
            </a:r>
            <a:r>
              <a:rPr dirty="0" smtClean="0" baseline="-15432" sz="1350" spc="-15">
                <a:latin typeface="Cambria Math"/>
                <a:cs typeface="Cambria Math"/>
              </a:rPr>
              <a:t>� </a:t>
            </a:r>
            <a:r>
              <a:rPr dirty="0" smtClean="0" baseline="-15432" sz="1350" spc="22">
                <a:latin typeface="Cambria Math"/>
                <a:cs typeface="Cambria Math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of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a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transis</a:t>
            </a:r>
            <a:r>
              <a:rPr dirty="0" smtClean="0" sz="1300" spc="5">
                <a:latin typeface="Times New Roman"/>
                <a:cs typeface="Times New Roman"/>
              </a:rPr>
              <a:t>t</a:t>
            </a:r>
            <a:r>
              <a:rPr dirty="0" smtClean="0" sz="1300" spc="-10">
                <a:latin typeface="Times New Roman"/>
                <a:cs typeface="Times New Roman"/>
              </a:rPr>
              <a:t>or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that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is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o</a:t>
            </a:r>
            <a:r>
              <a:rPr dirty="0" smtClean="0" sz="1300" spc="-10">
                <a:latin typeface="Times New Roman"/>
                <a:cs typeface="Times New Roman"/>
              </a:rPr>
              <a:t>perating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wi</a:t>
            </a:r>
            <a:r>
              <a:rPr dirty="0" smtClean="0" sz="1300" spc="5">
                <a:latin typeface="Times New Roman"/>
                <a:cs typeface="Times New Roman"/>
              </a:rPr>
              <a:t>t</a:t>
            </a:r>
            <a:r>
              <a:rPr dirty="0" smtClean="0" sz="1300" spc="-10">
                <a:latin typeface="Times New Roman"/>
                <a:cs typeface="Times New Roman"/>
              </a:rPr>
              <a:t>h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a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dc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e</a:t>
            </a:r>
            <a:r>
              <a:rPr dirty="0" smtClean="0" sz="1300" spc="-25">
                <a:latin typeface="Times New Roman"/>
                <a:cs typeface="Times New Roman"/>
              </a:rPr>
              <a:t>m</a:t>
            </a:r>
            <a:r>
              <a:rPr dirty="0" smtClean="0" sz="1300" spc="-5">
                <a:latin typeface="Times New Roman"/>
                <a:cs typeface="Times New Roman"/>
              </a:rPr>
              <a:t>it</a:t>
            </a:r>
            <a:r>
              <a:rPr dirty="0" smtClean="0" sz="1300" spc="5">
                <a:latin typeface="Times New Roman"/>
                <a:cs typeface="Times New Roman"/>
              </a:rPr>
              <a:t>t</a:t>
            </a:r>
            <a:r>
              <a:rPr dirty="0" smtClean="0" sz="1300" spc="-5">
                <a:latin typeface="Times New Roman"/>
                <a:cs typeface="Times New Roman"/>
              </a:rPr>
              <a:t>er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current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o</a:t>
            </a:r>
            <a:r>
              <a:rPr dirty="0" smtClean="0" sz="1300" spc="-5">
                <a:latin typeface="Times New Roman"/>
                <a:cs typeface="Times New Roman"/>
              </a:rPr>
              <a:t>f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2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25">
                <a:latin typeface="Times New Roman"/>
                <a:cs typeface="Times New Roman"/>
              </a:rPr>
              <a:t>m</a:t>
            </a:r>
            <a:r>
              <a:rPr dirty="0" smtClean="0" sz="1300" spc="-10">
                <a:latin typeface="Times New Roman"/>
                <a:cs typeface="Times New Roman"/>
              </a:rPr>
              <a:t>A.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241300" indent="-228600">
              <a:lnSpc>
                <a:spcPct val="100000"/>
              </a:lnSpc>
              <a:spcBef>
                <a:spcPts val="195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h</a:t>
            </a:r>
            <a:r>
              <a:rPr dirty="0" smtClean="0" sz="1400" spc="15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eter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16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bri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ℎ</a:t>
            </a:r>
            <a:r>
              <a:rPr dirty="0" smtClean="0" baseline="-16666" sz="1500" spc="-15">
                <a:latin typeface="Cambria Math"/>
                <a:cs typeface="Cambria Math"/>
              </a:rPr>
              <a:t>𝑖</a:t>
            </a:r>
            <a:r>
              <a:rPr dirty="0" smtClean="0" sz="1400" spc="-10">
                <a:latin typeface="Times New Roman"/>
                <a:cs typeface="Times New Roman"/>
              </a:rPr>
              <a:t>,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ℎ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ℎ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ℎ</a:t>
            </a:r>
            <a:r>
              <a:rPr dirty="0" smtClean="0" baseline="-16666" sz="1500" spc="8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-2,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endParaRPr sz="1400">
              <a:latin typeface="Times New Roman"/>
              <a:cs typeface="Times New Roman"/>
            </a:endParaRPr>
          </a:p>
          <a:p>
            <a:pPr marL="239395">
              <a:lnSpc>
                <a:spcPct val="100000"/>
              </a:lnSpc>
              <a:spcBef>
                <a:spcPts val="345"/>
              </a:spcBef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’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using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2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3970" indent="-228600">
              <a:lnSpc>
                <a:spcPct val="109300"/>
              </a:lnSpc>
              <a:spcBef>
                <a:spcPts val="1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on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algn="ctr" marR="190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6</a:t>
            </a:r>
            <a:r>
              <a:rPr dirty="0" smtClean="0" sz="1200" spc="0">
                <a:latin typeface="Times New Roman"/>
                <a:cs typeface="Times New Roman"/>
              </a:rPr>
              <a:t>–</a:t>
            </a:r>
            <a:r>
              <a:rPr dirty="0" smtClean="0" sz="1200" spc="0">
                <a:latin typeface="Times New Roman"/>
                <a:cs typeface="Times New Roman"/>
              </a:rPr>
              <a:t>2: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10">
                <a:latin typeface="Times New Roman"/>
                <a:cs typeface="Times New Roman"/>
              </a:rPr>
              <a:t>B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sic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 i="1">
                <a:latin typeface="Times New Roman"/>
                <a:cs typeface="Times New Roman"/>
              </a:rPr>
              <a:t>h</a:t>
            </a:r>
            <a:r>
              <a:rPr dirty="0" smtClean="0" sz="1200" spc="10" i="1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met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4236" y="3905122"/>
            <a:ext cx="530288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T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</a:t>
            </a:r>
            <a:r>
              <a:rPr dirty="0" smtClean="0" sz="1200" spc="-15">
                <a:latin typeface="Times New Roman"/>
                <a:cs typeface="Times New Roman"/>
              </a:rPr>
              <a:t>L</a:t>
            </a:r>
            <a:r>
              <a:rPr dirty="0" smtClean="0" sz="1200" spc="0">
                <a:latin typeface="Times New Roman"/>
                <a:cs typeface="Times New Roman"/>
              </a:rPr>
              <a:t>E </a:t>
            </a:r>
            <a:r>
              <a:rPr dirty="0" smtClean="0" sz="1200" spc="-5">
                <a:latin typeface="Times New Roman"/>
                <a:cs typeface="Times New Roman"/>
              </a:rPr>
              <a:t>6</a:t>
            </a:r>
            <a:r>
              <a:rPr dirty="0" smtClean="0" sz="1200" spc="0">
                <a:latin typeface="Times New Roman"/>
                <a:cs typeface="Times New Roman"/>
              </a:rPr>
              <a:t>–</a:t>
            </a:r>
            <a:r>
              <a:rPr dirty="0" smtClean="0" sz="1200" spc="0">
                <a:latin typeface="Times New Roman"/>
                <a:cs typeface="Times New Roman"/>
              </a:rPr>
              <a:t>3: Subs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ripts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</a:t>
            </a:r>
            <a:r>
              <a:rPr dirty="0" smtClean="0" sz="1200" spc="0" i="1">
                <a:latin typeface="Times New Roman"/>
                <a:cs typeface="Times New Roman"/>
              </a:rPr>
              <a:t>h </a:t>
            </a:r>
            <a:r>
              <a:rPr dirty="0" smtClean="0" sz="1200" spc="0">
                <a:latin typeface="Times New Roman"/>
                <a:cs typeface="Times New Roman"/>
              </a:rPr>
              <a:t>p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1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s 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a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h</a:t>
            </a:r>
            <a:r>
              <a:rPr dirty="0" smtClean="0" sz="1200" spc="1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of the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fi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tions.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5487796"/>
            <a:ext cx="6163945" cy="727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ela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ons</a:t>
            </a:r>
            <a:r>
              <a:rPr dirty="0" smtClean="0" sz="1400" spc="-15" b="1">
                <a:latin typeface="Times New Roman"/>
                <a:cs typeface="Times New Roman"/>
              </a:rPr>
              <a:t>h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-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-65" b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h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eters </a:t>
            </a:r>
            <a:r>
              <a:rPr dirty="0" smtClean="0" sz="1400" spc="-8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 </a:t>
            </a:r>
            <a:r>
              <a:rPr dirty="0" smtClean="0" sz="1400" spc="-85" b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ar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eters: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endParaRPr baseline="-16666" sz="15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2570480">
              <a:lnSpc>
                <a:spcPct val="100000"/>
              </a:lnSpc>
              <a:spcBef>
                <a:spcPts val="200"/>
              </a:spcBef>
              <a:tabLst>
                <a:tab pos="3540760" algn="l"/>
              </a:tabLst>
            </a:pP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ℎ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;	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ℎ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2833" y="5487796"/>
            <a:ext cx="65849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62650" y="6492875"/>
            <a:ext cx="171450" cy="156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-10">
                <a:latin typeface="Cambria Math"/>
                <a:cs typeface="Cambria Math"/>
              </a:rPr>
              <a:t>𝑜�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83909" y="6423786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 h="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4500" y="6277736"/>
            <a:ext cx="6266815" cy="346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  <a:tab pos="568134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h </a:t>
            </a:r>
            <a:r>
              <a:rPr dirty="0" smtClean="0" sz="1400" spc="-2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600" spc="-20">
                <a:latin typeface="Cambria Math"/>
                <a:cs typeface="Cambria Math"/>
              </a:rPr>
              <a:t>𝑟</a:t>
            </a:r>
            <a:r>
              <a:rPr dirty="0" smtClean="0" sz="1600" spc="-10">
                <a:latin typeface="Cambria Math"/>
                <a:cs typeface="Cambria Math"/>
              </a:rPr>
              <a:t>’</a:t>
            </a:r>
            <a:r>
              <a:rPr dirty="0" smtClean="0" baseline="-14492" sz="1725" spc="0">
                <a:latin typeface="Cambria Math"/>
                <a:cs typeface="Cambria Math"/>
              </a:rPr>
              <a:t>� </a:t>
            </a:r>
            <a:r>
              <a:rPr dirty="0" smtClean="0" baseline="-14492" sz="1725" spc="67">
                <a:latin typeface="Cambria Math"/>
                <a:cs typeface="Cambria Math"/>
              </a:rPr>
              <a:t> </a:t>
            </a:r>
            <a:r>
              <a:rPr dirty="0" smtClean="0" sz="1600" spc="-15">
                <a:latin typeface="Cambria Math"/>
                <a:cs typeface="Cambria Math"/>
              </a:rPr>
              <a:t>=</a:t>
            </a:r>
            <a:r>
              <a:rPr dirty="0" smtClean="0" sz="1600" spc="100">
                <a:latin typeface="Cambria Math"/>
                <a:cs typeface="Cambria Math"/>
              </a:rPr>
              <a:t> </a:t>
            </a:r>
            <a:r>
              <a:rPr dirty="0" smtClean="0" baseline="-38647" sz="1725" spc="112">
                <a:latin typeface="Cambria Math"/>
                <a:cs typeface="Cambria Math"/>
              </a:rPr>
              <a:t>ℎ</a:t>
            </a:r>
            <a:r>
              <a:rPr dirty="0" smtClean="0" baseline="-38647" sz="1725" spc="112">
                <a:latin typeface="Cambria Math"/>
                <a:cs typeface="Cambria Math"/>
              </a:rPr>
              <a:t>	</a:t>
            </a:r>
            <a:r>
              <a:rPr dirty="0" smtClean="0" sz="1400" spc="75">
                <a:latin typeface="Times New Roman"/>
                <a:cs typeface="Times New Roman"/>
              </a:rPr>
              <a:t>;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600" spc="-20">
                <a:latin typeface="Cambria Math"/>
                <a:cs typeface="Cambria Math"/>
              </a:rPr>
              <a:t>𝑟</a:t>
            </a:r>
            <a:r>
              <a:rPr dirty="0" smtClean="0" sz="1600" spc="-10">
                <a:latin typeface="Cambria Math"/>
                <a:cs typeface="Cambria Math"/>
              </a:rPr>
              <a:t>’</a:t>
            </a:r>
            <a:r>
              <a:rPr dirty="0" smtClean="0" baseline="-14492" sz="1725" spc="0">
                <a:latin typeface="Cambria Math"/>
                <a:cs typeface="Cambria Math"/>
              </a:rPr>
              <a:t>� </a:t>
            </a:r>
            <a:r>
              <a:rPr dirty="0" smtClean="0" baseline="-14492" sz="1725" spc="75">
                <a:latin typeface="Cambria Math"/>
                <a:cs typeface="Cambria Math"/>
              </a:rPr>
              <a:t> </a:t>
            </a:r>
            <a:r>
              <a:rPr dirty="0" smtClean="0" sz="1600" spc="-15">
                <a:latin typeface="Cambria Math"/>
                <a:cs typeface="Cambria Math"/>
              </a:rPr>
              <a:t>=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74258" y="6244971"/>
            <a:ext cx="255270" cy="1816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2077" sz="1725" spc="112">
                <a:latin typeface="Cambria Math"/>
                <a:cs typeface="Cambria Math"/>
              </a:rPr>
              <a:t>ℎ</a:t>
            </a:r>
            <a:r>
              <a:rPr dirty="0" smtClean="0" sz="950" spc="-10">
                <a:latin typeface="Cambria Math"/>
                <a:cs typeface="Cambria Math"/>
              </a:rPr>
              <a:t>𝑟�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2938" y="6214490"/>
            <a:ext cx="451484" cy="212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75">
                <a:latin typeface="Cambria Math"/>
                <a:cs typeface="Cambria Math"/>
              </a:rPr>
              <a:t>ℎ</a:t>
            </a:r>
            <a:r>
              <a:rPr dirty="0" smtClean="0" baseline="-14619" sz="1425" spc="-15">
                <a:latin typeface="Cambria Math"/>
                <a:cs typeface="Cambria Math"/>
              </a:rPr>
              <a:t>𝑟�</a:t>
            </a:r>
            <a:r>
              <a:rPr dirty="0" smtClean="0" sz="1150" spc="-30">
                <a:latin typeface="Cambria Math"/>
                <a:cs typeface="Cambria Math"/>
              </a:rPr>
              <a:t>+</a:t>
            </a:r>
            <a:r>
              <a:rPr dirty="0" smtClean="0" sz="1150" spc="25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4378" y="6436995"/>
            <a:ext cx="116839" cy="186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50" spc="75">
                <a:latin typeface="Cambria Math"/>
                <a:cs typeface="Cambria Math"/>
              </a:rPr>
              <a:t>ℎ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5818" y="6492875"/>
            <a:ext cx="171450" cy="1562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50" spc="-10">
                <a:latin typeface="Cambria Math"/>
                <a:cs typeface="Cambria Math"/>
              </a:rPr>
              <a:t>𝑜�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55638" y="6423786"/>
            <a:ext cx="425196" cy="0"/>
          </a:xfrm>
          <a:custGeom>
            <a:avLst/>
            <a:gdLst/>
            <a:ahLst/>
            <a:cxnLst/>
            <a:rect l="l" t="t" r="r" b="b"/>
            <a:pathLst>
              <a:path w="425196" h="0">
                <a:moveTo>
                  <a:pt x="0" y="0"/>
                </a:moveTo>
                <a:lnTo>
                  <a:pt x="425196" y="0"/>
                </a:lnTo>
              </a:path>
            </a:pathLst>
          </a:custGeom>
          <a:ln w="1498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255002" y="6303136"/>
            <a:ext cx="755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100" y="6685660"/>
            <a:ext cx="982344" cy="30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ℎ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-38888" sz="1500" spc="89">
                <a:latin typeface="Cambria Math"/>
                <a:cs typeface="Cambria Math"/>
              </a:rPr>
              <a:t>ℎ</a:t>
            </a:r>
            <a:endParaRPr baseline="-38888" sz="15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4225" y="6657213"/>
            <a:ext cx="221615" cy="159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111" sz="1500" spc="89">
                <a:latin typeface="Cambria Math"/>
                <a:cs typeface="Cambria Math"/>
              </a:rPr>
              <a:t>ℎ</a:t>
            </a:r>
            <a:r>
              <a:rPr dirty="0" smtClean="0" sz="800" spc="-5">
                <a:latin typeface="Cambria Math"/>
                <a:cs typeface="Cambria Math"/>
              </a:rPr>
              <a:t>𝑟�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30426" y="6877684"/>
            <a:ext cx="14795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Cambria Math"/>
                <a:cs typeface="Cambria Math"/>
              </a:rPr>
              <a:t>𝑜�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63877" y="6813168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 h="0">
                <a:moveTo>
                  <a:pt x="0" y="0"/>
                </a:moveTo>
                <a:lnTo>
                  <a:pt x="20574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787398" y="6687184"/>
            <a:ext cx="741045" cy="2495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85">
                <a:latin typeface="Cambria Math"/>
                <a:cs typeface="Cambria Math"/>
              </a:rPr>
              <a:t>ℎ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sz="1400" spc="45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500" y="7100189"/>
            <a:ext cx="6883400" cy="2001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solidFill>
                  <a:srgbClr val="006FC0"/>
                </a:solidFill>
                <a:latin typeface="Times New Roman"/>
                <a:cs typeface="Times New Roman"/>
              </a:rPr>
              <a:t>6.3 The </a:t>
            </a:r>
            <a:r>
              <a:rPr dirty="0" smtClean="0" sz="1400" spc="-25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-E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itter A</a:t>
            </a:r>
            <a:r>
              <a:rPr dirty="0" smtClean="0" sz="1400" spc="-20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plif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 marL="241300" marR="15875" indent="-228600">
              <a:lnSpc>
                <a:spcPct val="110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1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15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th </a:t>
            </a:r>
            <a:r>
              <a:rPr dirty="0" smtClean="0" sz="1400" spc="-15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ol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g</a:t>
            </a:r>
            <a:r>
              <a:rPr dirty="0" smtClean="0" sz="1400" spc="0" b="1">
                <a:latin typeface="Times New Roman"/>
                <a:cs typeface="Times New Roman"/>
              </a:rPr>
              <a:t>e-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v</a:t>
            </a:r>
            <a:r>
              <a:rPr dirty="0" smtClean="0" sz="1400" spc="0" b="1">
                <a:latin typeface="Times New Roman"/>
                <a:cs typeface="Times New Roman"/>
              </a:rPr>
              <a:t>ider </a:t>
            </a:r>
            <a:r>
              <a:rPr dirty="0" smtClean="0" sz="1400" spc="-165" b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 </a:t>
            </a:r>
            <a:r>
              <a:rPr dirty="0" smtClean="0" sz="1400" spc="-16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4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on-e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itter </a:t>
            </a:r>
            <a:r>
              <a:rPr dirty="0" smtClean="0" sz="1400" spc="-155" b="1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0°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71600" y="2551176"/>
            <a:ext cx="5027676" cy="1331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1856232" y="4116323"/>
            <a:ext cx="4267200" cy="1367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1812" y="1129283"/>
            <a:ext cx="6115812" cy="3634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32959" y="6306311"/>
            <a:ext cx="2520695" cy="33848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443992"/>
            <a:ext cx="6878320" cy="935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1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3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to 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 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marR="12700" indent="-228600">
              <a:lnSpc>
                <a:spcPct val="109300"/>
              </a:lnSpc>
              <a:spcBef>
                <a:spcPts val="3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4715890"/>
            <a:ext cx="6880859" cy="2058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0693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4: A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ommon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mitt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8"/>
              </a:spcBef>
            </a:pPr>
            <a:endParaRPr sz="850"/>
          </a:p>
          <a:p>
            <a:pPr marL="239395" indent="-227329">
              <a:lnSpc>
                <a:spcPct val="100000"/>
              </a:lnSpc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 b="1">
                <a:latin typeface="Times New Roman"/>
                <a:cs typeface="Times New Roman"/>
              </a:rPr>
              <a:t>Equ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v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lent </a:t>
            </a:r>
            <a:r>
              <a:rPr dirty="0" smtClean="0" sz="1400" spc="-20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irc</a:t>
            </a:r>
            <a:r>
              <a:rPr dirty="0" smtClean="0" sz="1400" spc="-1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its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or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ul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2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na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y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dirty="0" smtClean="0" sz="1400" spc="5" b="1">
                <a:solidFill>
                  <a:srgbClr val="006FC0"/>
                </a:solidFill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ze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dc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lvl="1" marL="465455" marR="12700" indent="-226060">
              <a:lnSpc>
                <a:spcPct val="109600"/>
              </a:lnSpc>
              <a:spcBef>
                <a:spcPts val="15"/>
              </a:spcBef>
              <a:buFont typeface="Wingdings"/>
              <a:buChar char=""/>
              <a:tabLst>
                <a:tab pos="46545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dc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ui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nt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ir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114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-5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pear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5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en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ulas: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22">
                <a:latin typeface="Cambria Math"/>
                <a:cs typeface="Cambria Math"/>
              </a:rPr>
              <a:t>𝐓�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60">
                <a:latin typeface="Cambria Math"/>
                <a:cs typeface="Cambria Math"/>
              </a:rPr>
              <a:t>�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6976744"/>
            <a:ext cx="768985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𝐓�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-35714" sz="2100" spc="165">
                <a:latin typeface="Cambria Math"/>
                <a:cs typeface="Cambria Math"/>
              </a:rPr>
              <a:t>𝑹</a:t>
            </a:r>
            <a:endParaRPr baseline="-35714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3810" y="6839584"/>
            <a:ext cx="22606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8516" y="7181468"/>
            <a:ext cx="5207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31165" algn="l"/>
              </a:tabLst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	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6248" y="7102729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 h="0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310386" y="7011796"/>
            <a:ext cx="787400" cy="306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25793" sz="2100">
                <a:latin typeface="Cambria Math"/>
                <a:cs typeface="Cambria Math"/>
              </a:rPr>
              <a:t>+</a:t>
            </a:r>
            <a:r>
              <a:rPr dirty="0" smtClean="0" baseline="-25793" sz="2100" spc="-7">
                <a:latin typeface="Cambria Math"/>
                <a:cs typeface="Cambria Math"/>
              </a:rPr>
              <a:t> </a:t>
            </a:r>
            <a:r>
              <a:rPr dirty="0" smtClean="0" baseline="-25793" sz="2100" spc="0">
                <a:latin typeface="Cambria Math"/>
                <a:cs typeface="Cambria Math"/>
              </a:rPr>
              <a:t>𝑹</a:t>
            </a:r>
            <a:r>
              <a:rPr dirty="0" smtClean="0" baseline="11904" sz="2100" spc="165">
                <a:latin typeface="Cambria Math"/>
                <a:cs typeface="Cambria Math"/>
              </a:rPr>
              <a:t>)</a:t>
            </a:r>
            <a:r>
              <a:rPr dirty="0" smtClean="0" baseline="11904" sz="2100" spc="-13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7441945"/>
            <a:ext cx="54165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𝑰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𝑹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9540" y="7342885"/>
            <a:ext cx="81026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>
                <a:latin typeface="Cambria Math"/>
                <a:cs typeface="Cambria Math"/>
              </a:rPr>
              <a:t>𝑽</a:t>
            </a:r>
            <a:r>
              <a:rPr dirty="0" smtClean="0" sz="1000" spc="-15">
                <a:latin typeface="Cambria Math"/>
                <a:cs typeface="Cambria Math"/>
              </a:rPr>
              <a:t>𝐓�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𝑽</a:t>
            </a:r>
            <a:r>
              <a:rPr dirty="0" smtClean="0" sz="1000" spc="-15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440" y="7648193"/>
            <a:ext cx="1003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1836" y="7560817"/>
            <a:ext cx="7258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𝜷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78966" y="7648193"/>
            <a:ext cx="5943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Cambria Math"/>
                <a:cs typeface="Cambria Math"/>
              </a:rPr>
              <a:t>𝐓�</a:t>
            </a:r>
            <a:r>
              <a:rPr dirty="0" smtClean="0" sz="1000" spc="-10">
                <a:latin typeface="Cambria Math"/>
                <a:cs typeface="Cambria Math"/>
              </a:rPr>
              <a:t>��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9172" y="7569454"/>
            <a:ext cx="1118616" cy="0"/>
          </a:xfrm>
          <a:custGeom>
            <a:avLst/>
            <a:gdLst/>
            <a:ahLst/>
            <a:cxnLst/>
            <a:rect l="l" t="t" r="r" b="b"/>
            <a:pathLst>
              <a:path w="1118616" h="0">
                <a:moveTo>
                  <a:pt x="0" y="0"/>
                </a:moveTo>
                <a:lnTo>
                  <a:pt x="1118616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4500" y="7874761"/>
            <a:ext cx="4575810" cy="13862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67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sz="1400" spc="-1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22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𝑰</a:t>
            </a:r>
            <a:r>
              <a:rPr dirty="0" smtClean="0" baseline="-16666" sz="1500" spc="7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marL="4699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5: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DC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 ci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f</a:t>
            </a:r>
            <a:r>
              <a:rPr dirty="0" smtClean="0" sz="1200" spc="5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r the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 in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4.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0427" y="1822704"/>
            <a:ext cx="5541264" cy="248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97935" y="6091428"/>
            <a:ext cx="4145279" cy="1908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00988" y="2548382"/>
            <a:ext cx="527304" cy="0"/>
          </a:xfrm>
          <a:custGeom>
            <a:avLst/>
            <a:gdLst/>
            <a:ahLst/>
            <a:cxnLst/>
            <a:rect l="l" t="t" r="r" b="b"/>
            <a:pathLst>
              <a:path w="527304" h="0">
                <a:moveTo>
                  <a:pt x="0" y="0"/>
                </a:moveTo>
                <a:lnTo>
                  <a:pt x="52730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61364" y="3588130"/>
            <a:ext cx="149352" cy="0"/>
          </a:xfrm>
          <a:custGeom>
            <a:avLst/>
            <a:gdLst/>
            <a:ahLst/>
            <a:cxnLst/>
            <a:rect l="l" t="t" r="r" b="b"/>
            <a:pathLst>
              <a:path w="149352" h="0">
                <a:moveTo>
                  <a:pt x="0" y="0"/>
                </a:moveTo>
                <a:lnTo>
                  <a:pt x="149352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242364" y="3588130"/>
            <a:ext cx="213359" cy="0"/>
          </a:xfrm>
          <a:custGeom>
            <a:avLst/>
            <a:gdLst/>
            <a:ahLst/>
            <a:cxnLst/>
            <a:rect l="l" t="t" r="r" b="b"/>
            <a:pathLst>
              <a:path w="213359" h="0">
                <a:moveTo>
                  <a:pt x="0" y="0"/>
                </a:moveTo>
                <a:lnTo>
                  <a:pt x="21335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93368" y="7425816"/>
            <a:ext cx="490728" cy="0"/>
          </a:xfrm>
          <a:custGeom>
            <a:avLst/>
            <a:gdLst/>
            <a:ahLst/>
            <a:cxnLst/>
            <a:rect l="l" t="t" r="r" b="b"/>
            <a:pathLst>
              <a:path w="490728" h="0">
                <a:moveTo>
                  <a:pt x="0" y="0"/>
                </a:moveTo>
                <a:lnTo>
                  <a:pt x="49072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615694" y="7425816"/>
            <a:ext cx="629412" cy="0"/>
          </a:xfrm>
          <a:custGeom>
            <a:avLst/>
            <a:gdLst/>
            <a:ahLst/>
            <a:cxnLst/>
            <a:rect l="l" t="t" r="r" b="b"/>
            <a:pathLst>
              <a:path w="629412" h="0">
                <a:moveTo>
                  <a:pt x="0" y="0"/>
                </a:moveTo>
                <a:lnTo>
                  <a:pt x="62941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926714" y="8901379"/>
            <a:ext cx="187451" cy="0"/>
          </a:xfrm>
          <a:custGeom>
            <a:avLst/>
            <a:gdLst/>
            <a:ahLst/>
            <a:cxnLst/>
            <a:rect l="l" t="t" r="r" b="b"/>
            <a:pathLst>
              <a:path w="187451" h="0">
                <a:moveTo>
                  <a:pt x="0" y="0"/>
                </a:moveTo>
                <a:lnTo>
                  <a:pt x="18745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326003" y="890137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728339" y="8901379"/>
            <a:ext cx="641908" cy="0"/>
          </a:xfrm>
          <a:custGeom>
            <a:avLst/>
            <a:gdLst/>
            <a:ahLst/>
            <a:cxnLst/>
            <a:rect l="l" t="t" r="r" b="b"/>
            <a:pathLst>
              <a:path w="641908" h="0">
                <a:moveTo>
                  <a:pt x="0" y="0"/>
                </a:moveTo>
                <a:lnTo>
                  <a:pt x="64190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926714" y="8698738"/>
            <a:ext cx="1443482" cy="0"/>
          </a:xfrm>
          <a:custGeom>
            <a:avLst/>
            <a:gdLst/>
            <a:ahLst/>
            <a:cxnLst/>
            <a:rect l="l" t="t" r="r" b="b"/>
            <a:pathLst>
              <a:path w="1443482" h="0">
                <a:moveTo>
                  <a:pt x="0" y="0"/>
                </a:moveTo>
                <a:lnTo>
                  <a:pt x="1443482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603369" y="8901379"/>
            <a:ext cx="449579" cy="0"/>
          </a:xfrm>
          <a:custGeom>
            <a:avLst/>
            <a:gdLst/>
            <a:ahLst/>
            <a:cxnLst/>
            <a:rect l="l" t="t" r="r" b="b"/>
            <a:pathLst>
              <a:path w="449579" h="0">
                <a:moveTo>
                  <a:pt x="0" y="0"/>
                </a:moveTo>
                <a:lnTo>
                  <a:pt x="449579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264784" y="8901379"/>
            <a:ext cx="486460" cy="0"/>
          </a:xfrm>
          <a:custGeom>
            <a:avLst/>
            <a:gdLst/>
            <a:ahLst/>
            <a:cxnLst/>
            <a:rect l="l" t="t" r="r" b="b"/>
            <a:pathLst>
              <a:path w="486460" h="0">
                <a:moveTo>
                  <a:pt x="0" y="0"/>
                </a:moveTo>
                <a:lnTo>
                  <a:pt x="48646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5963158" y="8901379"/>
            <a:ext cx="585215" cy="0"/>
          </a:xfrm>
          <a:custGeom>
            <a:avLst/>
            <a:gdLst/>
            <a:ahLst/>
            <a:cxnLst/>
            <a:rect l="l" t="t" r="r" b="b"/>
            <a:pathLst>
              <a:path w="585215" h="0">
                <a:moveTo>
                  <a:pt x="0" y="0"/>
                </a:moveTo>
                <a:lnTo>
                  <a:pt x="58521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603369" y="8698738"/>
            <a:ext cx="1944877" cy="0"/>
          </a:xfrm>
          <a:custGeom>
            <a:avLst/>
            <a:gdLst/>
            <a:ahLst/>
            <a:cxnLst/>
            <a:rect l="l" t="t" r="r" b="b"/>
            <a:pathLst>
              <a:path w="1944877" h="0">
                <a:moveTo>
                  <a:pt x="0" y="0"/>
                </a:moveTo>
                <a:lnTo>
                  <a:pt x="1944877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04165" y="304165"/>
          <a:ext cx="7171054" cy="9451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8008"/>
                <a:gridCol w="5570219"/>
              </a:tblGrid>
              <a:tr h="1510284">
                <a:tc gridSpan="2">
                  <a:txBody>
                    <a:bodyPr/>
                    <a:lstStyle/>
                    <a:p>
                      <a:pPr marL="374015" marR="143510" indent="-228600">
                        <a:lnSpc>
                          <a:spcPct val="109300"/>
                        </a:lnSpc>
                        <a:buFont typeface="Wingdings"/>
                        <a:buChar char=""/>
                        <a:tabLst>
                          <a:tab pos="374015" algn="l"/>
                        </a:tabLst>
                      </a:pPr>
                      <a:r>
                        <a:rPr dirty="0" smtClean="0" sz="1400" spc="-1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13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naly</a:t>
                      </a:r>
                      <a:r>
                        <a:rPr dirty="0" smtClean="0" sz="1400" spc="-1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1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mtClean="0" sz="1400" spc="14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ze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ier,</a:t>
                      </a:r>
                      <a:r>
                        <a:rPr dirty="0" smtClean="0" sz="14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mtClean="0" sz="14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cir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6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800"/>
                        </a:lnSpc>
                        <a:spcBef>
                          <a:spcPts val="6"/>
                        </a:spcBef>
                        <a:buFont typeface="Wingdings"/>
                        <a:buChar char=""/>
                      </a:pPr>
                      <a:endParaRPr sz="800"/>
                    </a:p>
                    <a:p>
                      <a:pPr lvl="1" marL="602615" marR="146050" indent="-229235">
                        <a:lnSpc>
                          <a:spcPct val="112100"/>
                        </a:lnSpc>
                        <a:buFont typeface="Times New Roman"/>
                        <a:buAutoNum type="arabicPeriod"/>
                        <a:tabLst>
                          <a:tab pos="602615" algn="l"/>
                        </a:tabLst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4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2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82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dirty="0" smtClean="0" baseline="-16666" sz="1500" spc="89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3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  </a:t>
                      </a:r>
                      <a:r>
                        <a:rPr dirty="0" smtClean="0" baseline="-16666" sz="1500" spc="-1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mtClean="0" sz="14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lac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effective</a:t>
                      </a:r>
                      <a:r>
                        <a:rPr dirty="0" smtClean="0" sz="14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sho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dirty="0" smtClean="0" sz="1400" spc="1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ir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𝑋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at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ncy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𝛀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lvl="1">
                        <a:lnSpc>
                          <a:spcPts val="950"/>
                        </a:lnSpc>
                        <a:spcBef>
                          <a:spcPts val="34"/>
                        </a:spcBef>
                        <a:buFont typeface="Times New Roman"/>
                        <a:buAutoNum type="arabicPeriod"/>
                      </a:pPr>
                      <a:endParaRPr sz="950"/>
                    </a:p>
                    <a:p>
                      <a:pPr lvl="1" marL="602615" indent="-229235">
                        <a:lnSpc>
                          <a:spcPct val="100000"/>
                        </a:lnSpc>
                        <a:buFont typeface="Times New Roman"/>
                        <a:buAutoNum type="arabicPeriod"/>
                        <a:tabLst>
                          <a:tab pos="602615" algn="l"/>
                        </a:tabLst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 dc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aced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und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1095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5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15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solidFill>
                            <a:srgbClr val="006FC0"/>
                          </a:solidFill>
                          <a:latin typeface="Times New Roman"/>
                          <a:cs typeface="Times New Roman"/>
                        </a:rPr>
                        <a:t>ulas: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rowSpan="9"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264">
                <a:tc>
                  <a:txBody>
                    <a:bodyPr/>
                    <a:lstStyle/>
                    <a:p>
                      <a:pPr marL="589280">
                        <a:lnSpc>
                          <a:spcPts val="1500"/>
                        </a:lnSpc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����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5976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tabLst>
                          <a:tab pos="773430" algn="l"/>
                        </a:tabLst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�’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-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≅	</a:t>
                      </a:r>
                      <a:r>
                        <a:rPr dirty="0" smtClean="0" baseline="-37698" sz="2100" spc="0">
                          <a:latin typeface="Cambria Math"/>
                          <a:cs typeface="Cambria Math"/>
                        </a:rPr>
                        <a:t>𝑰</a:t>
                      </a:r>
                      <a:endParaRPr baseline="-37698" sz="21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201">
                <a:tc>
                  <a:txBody>
                    <a:bodyPr/>
                    <a:lstStyle/>
                    <a:p>
                      <a:pPr algn="ctr" marL="198120">
                        <a:lnSpc>
                          <a:spcPct val="100000"/>
                        </a:lnSpc>
                      </a:pPr>
                      <a:r>
                        <a:rPr dirty="0" smtClean="0" sz="1000">
                          <a:latin typeface="Cambria Math"/>
                          <a:cs typeface="Cambria Math"/>
                        </a:rPr>
                        <a:t>�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6702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mtClean="0" baseline="11904" sz="2100">
                          <a:latin typeface="Cambria Math"/>
                          <a:cs typeface="Cambria Math"/>
                        </a:rPr>
                        <a:t>𝑹</a:t>
                      </a:r>
                      <a:r>
                        <a:rPr dirty="0" smtClean="0" sz="1000">
                          <a:latin typeface="Cambria Math"/>
                          <a:cs typeface="Cambria Math"/>
                        </a:rPr>
                        <a:t>𝒊�</a:t>
                      </a:r>
                      <a:r>
                        <a:rPr dirty="0" smtClean="0" baseline="2777" sz="1500" spc="-15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dirty="0" smtClean="0" sz="1000" spc="-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000" spc="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000" spc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000" spc="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2777" sz="1500" spc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dirty="0" smtClean="0" baseline="2777" sz="15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2777" sz="1500" spc="-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11904" sz="2100" spc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mtClean="0" baseline="11904" sz="2100" spc="12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11904" sz="2100" spc="0">
                          <a:latin typeface="Cambria Math"/>
                          <a:cs typeface="Cambria Math"/>
                        </a:rPr>
                        <a:t>𝜷</a:t>
                      </a:r>
                      <a:r>
                        <a:rPr dirty="0" smtClean="0" sz="1000" spc="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000" spc="6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11904" sz="2100" spc="0">
                          <a:latin typeface="Cambria Math"/>
                          <a:cs typeface="Cambria Math"/>
                        </a:rPr>
                        <a:t>�’</a:t>
                      </a:r>
                      <a:r>
                        <a:rPr dirty="0" smtClean="0" sz="1000" spc="0">
                          <a:latin typeface="Cambria Math"/>
                          <a:cs typeface="Cambria Math"/>
                        </a:rPr>
                        <a:t>�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4510">
                <a:tc>
                  <a:txBody>
                    <a:bodyPr/>
                    <a:lstStyle/>
                    <a:p>
                      <a:pPr marL="145415">
                        <a:lnSpc>
                          <a:spcPts val="1614"/>
                        </a:lnSpc>
                      </a:pPr>
                      <a:r>
                        <a:rPr dirty="0" smtClean="0" baseline="11904" sz="2100">
                          <a:latin typeface="Cambria Math"/>
                          <a:cs typeface="Cambria Math"/>
                        </a:rPr>
                        <a:t>𝑹</a:t>
                      </a:r>
                      <a:r>
                        <a:rPr dirty="0" smtClean="0" sz="10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000" spc="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000" spc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0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000" spc="-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11904" sz="2100" spc="0">
                          <a:latin typeface="Cambria Math"/>
                          <a:cs typeface="Cambria Math"/>
                        </a:rPr>
                        <a:t>≅</a:t>
                      </a:r>
                      <a:r>
                        <a:rPr dirty="0" smtClean="0" baseline="11904" sz="2100" spc="12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11904" sz="2100" spc="0">
                          <a:latin typeface="Cambria Math"/>
                          <a:cs typeface="Cambria Math"/>
                        </a:rPr>
                        <a:t>𝑹</a:t>
                      </a:r>
                      <a:r>
                        <a:rPr dirty="0" smtClean="0" sz="1000" spc="0">
                          <a:latin typeface="Cambria Math"/>
                          <a:cs typeface="Cambria Math"/>
                        </a:rPr>
                        <a:t>�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7462">
                <a:tc>
                  <a:txBody>
                    <a:bodyPr/>
                    <a:lstStyle/>
                    <a:p>
                      <a:pPr marL="549275">
                        <a:lnSpc>
                          <a:spcPts val="1505"/>
                        </a:lnSpc>
                        <a:tabLst>
                          <a:tab pos="962660" algn="l"/>
                        </a:tabLst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𝑰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𝑰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�</a:t>
                      </a:r>
                      <a:endParaRPr baseline="-16666" sz="1500">
                        <a:latin typeface="Cambria Math"/>
                        <a:cs typeface="Cambria Math"/>
                      </a:endParaRPr>
                    </a:p>
                    <a:p>
                      <a:pPr marL="145415">
                        <a:lnSpc>
                          <a:spcPts val="835"/>
                        </a:lnSpc>
                        <a:tabLst>
                          <a:tab pos="747395" algn="l"/>
                        </a:tabLst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𝑨=	</a:t>
                      </a:r>
                      <a:r>
                        <a:rPr dirty="0" smtClean="0" sz="1400">
                          <a:latin typeface="Cambria Math"/>
                          <a:cs typeface="Cambria Math"/>
                        </a:rPr>
                        <a:t>=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tabLst>
                          <a:tab pos="930275" algn="l"/>
                        </a:tabLst>
                      </a:pPr>
                      <a:r>
                        <a:rPr dirty="0" smtClean="0" baseline="52777" sz="1500"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dirty="0" smtClean="0" baseline="11904" sz="2100">
                          <a:latin typeface="Cambria Math"/>
                          <a:cs typeface="Cambria Math"/>
                        </a:rPr>
                        <a:t>𝑰</a:t>
                      </a:r>
                      <a:r>
                        <a:rPr dirty="0" smtClean="0" sz="10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mtClean="0" baseline="11904" sz="2100">
                          <a:latin typeface="Cambria Math"/>
                          <a:cs typeface="Cambria Math"/>
                        </a:rPr>
                        <a:t>𝑰</a:t>
                      </a:r>
                      <a:r>
                        <a:rPr dirty="0" smtClean="0" sz="1000">
                          <a:latin typeface="Cambria Math"/>
                          <a:cs typeface="Cambria Math"/>
                        </a:rPr>
                        <a:t>𝒊�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4636"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𝑨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mtClean="0" sz="1400" spc="8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𝑨’</a:t>
                      </a:r>
                      <a:r>
                        <a:rPr dirty="0" smtClean="0" baseline="-16666" sz="1500" spc="89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𝑨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𝒊</a:t>
                      </a:r>
                      <a:endParaRPr baseline="-16666" sz="15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42204">
                <a:tc gridSpan="2">
                  <a:txBody>
                    <a:bodyPr/>
                    <a:lstStyle/>
                    <a:p>
                      <a:pPr marL="21653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RE 6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6: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quival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 ci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uit for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mplifi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 in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8.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50"/>
                        </a:lnSpc>
                        <a:spcBef>
                          <a:spcPts val="26"/>
                        </a:spcBef>
                      </a:pPr>
                      <a:endParaRPr sz="950"/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mtClean="0" sz="1400" spc="-25" b="1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olta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ain</a:t>
                      </a:r>
                      <a:r>
                        <a:rPr dirty="0" smtClean="0" sz="1400" spc="-1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th 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he </a:t>
                      </a:r>
                      <a:r>
                        <a:rPr dirty="0" smtClean="0" sz="1400" spc="-30" b="1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20" b="1" i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 b="1" i="1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0" b="1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 b="1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50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𝑨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mtClean="0" sz="1400" spc="8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𝑹</a:t>
                      </a:r>
                      <a:r>
                        <a:rPr dirty="0" smtClean="0" baseline="-16666" sz="1500" spc="7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1984" sz="2100" spc="0">
                          <a:latin typeface="Cambria Math"/>
                          <a:cs typeface="Cambria Math"/>
                        </a:rPr>
                        <a:t>⁄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�’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�</a:t>
                      </a:r>
                      <a:endParaRPr baseline="-16666" sz="1500">
                        <a:latin typeface="Cambria Math"/>
                        <a:cs typeface="Cambria Math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mtClean="0" sz="1400" spc="-25" b="1" i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olta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ain</a:t>
                      </a:r>
                      <a:r>
                        <a:rPr dirty="0" smtClean="0" sz="1400" spc="-1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 b="1" i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dirty="0" smtClean="0" sz="1400" spc="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mtClean="0" sz="1400" spc="-30" b="1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20" b="1" i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 b="1" i="1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20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𝑹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-7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decr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ac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lt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𝑨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mtClean="0" sz="1400" spc="8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𝑹</a:t>
                      </a:r>
                      <a:r>
                        <a:rPr dirty="0" smtClean="0" baseline="-16666" sz="1500" spc="7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1984" sz="2100" spc="0">
                          <a:latin typeface="Cambria Math"/>
                          <a:cs typeface="Cambria Math"/>
                        </a:rPr>
                        <a:t>⁄</a:t>
                      </a:r>
                      <a:r>
                        <a:rPr dirty="0" smtClean="0" sz="1400" spc="5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�’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-12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𝑹</a:t>
                      </a:r>
                      <a:r>
                        <a:rPr dirty="0" smtClean="0" baseline="-16666" sz="1500" spc="82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)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ts val="750"/>
                        </a:lnSpc>
                        <a:spcBef>
                          <a:spcPts val="30"/>
                        </a:spcBef>
                      </a:pPr>
                      <a:endParaRPr sz="750"/>
                    </a:p>
                    <a:p>
                      <a:pPr marL="145415" marR="145415">
                        <a:lnSpc>
                          <a:spcPct val="1114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dirty="0" smtClean="0" sz="1400" spc="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:</a:t>
                      </a:r>
                      <a:r>
                        <a:rPr dirty="0" smtClean="0" sz="1400" spc="10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ine</a:t>
                      </a:r>
                      <a:r>
                        <a:rPr dirty="0" smtClean="0" sz="14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mtClean="0" sz="14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4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dirty="0" smtClean="0" sz="14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5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14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cir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plif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3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s,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30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Ω</a:t>
                      </a:r>
                      <a:r>
                        <a:rPr dirty="0" smtClean="0" sz="1400" spc="3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rce.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𝐼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dirty="0" smtClean="0" baseline="-16666" sz="15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-3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fou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3.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12661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RE 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mtClean="0" sz="1400" b="1" i="1">
                          <a:latin typeface="Times New Roman"/>
                          <a:cs typeface="Times New Roman"/>
                        </a:rPr>
                        <a:t>Sol</a:t>
                      </a:r>
                      <a:r>
                        <a:rPr dirty="0" smtClean="0" sz="1400" spc="-15" b="1" i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 b="1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 i="1">
                          <a:latin typeface="Times New Roman"/>
                          <a:cs typeface="Times New Roman"/>
                        </a:rPr>
                        <a:t>ion</a:t>
                      </a:r>
                      <a:r>
                        <a:rPr dirty="0" smtClean="0" sz="1400" spc="5" b="1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750"/>
                        </a:lnSpc>
                        <a:spcBef>
                          <a:spcPts val="18"/>
                        </a:spcBef>
                      </a:pPr>
                      <a:endParaRPr sz="750"/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 e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itter 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10"/>
                        </a:spcBef>
                      </a:pPr>
                      <a:endParaRPr sz="650"/>
                    </a:p>
                    <a:p>
                      <a:pPr algn="ctr" marR="4703445">
                        <a:lnSpc>
                          <a:spcPct val="100000"/>
                        </a:lnSpc>
                        <a:tabLst>
                          <a:tab pos="790575" algn="l"/>
                        </a:tabLst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25</a:t>
                      </a:r>
                      <a:r>
                        <a:rPr dirty="0" smtClean="0" sz="1400" spc="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V	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25</a:t>
                      </a:r>
                      <a:r>
                        <a:rPr dirty="0" smtClean="0" sz="1400" spc="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mV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14"/>
                        </a:spcBef>
                      </a:pPr>
                      <a:endParaRPr sz="1000"/>
                    </a:p>
                    <a:p>
                      <a:pPr marL="810260">
                        <a:lnSpc>
                          <a:spcPct val="100000"/>
                        </a:lnSpc>
                      </a:pPr>
                      <a:r>
                        <a:rPr dirty="0" smtClean="0" sz="1000">
                          <a:latin typeface="Cambria Math"/>
                          <a:cs typeface="Cambria Math"/>
                        </a:rPr>
                        <a:t>E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L="145415">
                        <a:lnSpc>
                          <a:spcPts val="1614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4541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mtClean="0" sz="1400" spc="-2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-7">
                          <a:latin typeface="Cambria Math"/>
                          <a:cs typeface="Cambria Math"/>
                        </a:rPr>
                        <a:t>𝑖</a:t>
                      </a:r>
                      <a:r>
                        <a:rPr dirty="0" smtClean="0" baseline="-16666" sz="1500" spc="1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3888" sz="1500" spc="-15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���</a:t>
                      </a:r>
                      <a:r>
                        <a:rPr dirty="0" smtClean="0" baseline="-16666" sz="1500" spc="52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3888" sz="1500" spc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dirty="0" smtClean="0" baseline="-13888" sz="15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3888" sz="1500" spc="3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mtClean="0" sz="1400" spc="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8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��</a:t>
                      </a:r>
                      <a:r>
                        <a:rPr dirty="0" smtClean="0" baseline="-16666" sz="1500" spc="-18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𝑟’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3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mtClean="0" sz="1400" spc="8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160</a:t>
                      </a:r>
                      <a:r>
                        <a:rPr dirty="0" smtClean="0" sz="1400" spc="-1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1984" sz="2100" spc="7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dirty="0" smtClean="0" sz="1400" spc="-10">
                          <a:latin typeface="Cambria Math"/>
                          <a:cs typeface="Cambria Math"/>
                        </a:rPr>
                        <a:t>6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.58</a:t>
                      </a:r>
                      <a:r>
                        <a:rPr dirty="0" smtClean="0" sz="1400" spc="-1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10">
                          <a:latin typeface="Cambria Math"/>
                          <a:cs typeface="Cambria Math"/>
                        </a:rPr>
                        <a:t>Ω</a:t>
                      </a:r>
                      <a:r>
                        <a:rPr dirty="0" smtClean="0" baseline="1984" sz="2100" spc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dirty="0" smtClean="0" baseline="1984" sz="2100" spc="9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mtClean="0" sz="1400" spc="8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1.05</a:t>
                      </a:r>
                      <a:r>
                        <a:rPr dirty="0" smtClean="0" sz="1400" spc="-1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Ω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23"/>
                        </a:spcBef>
                      </a:pPr>
                      <a:endParaRPr sz="900"/>
                    </a:p>
                    <a:p>
                      <a:pPr marL="14541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eter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tal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om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286760">
                        <a:lnSpc>
                          <a:spcPct val="100000"/>
                        </a:lnSpc>
                        <a:spcBef>
                          <a:spcPts val="25"/>
                        </a:spcBef>
                        <a:tabLst>
                          <a:tab pos="5213350" algn="l"/>
                        </a:tabLst>
                      </a:pPr>
                      <a:r>
                        <a:rPr dirty="0" smtClean="0" sz="1400">
                          <a:latin typeface="Cambria Math"/>
                          <a:cs typeface="Cambria Math"/>
                        </a:rPr>
                        <a:t>1	</a:t>
                      </a:r>
                      <a:r>
                        <a:rPr dirty="0" smtClean="0" sz="1400">
                          <a:latin typeface="Cambria Math"/>
                          <a:cs typeface="Cambria Math"/>
                        </a:rPr>
                        <a:t>1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ts val="700"/>
                        </a:lnSpc>
                        <a:spcBef>
                          <a:spcPts val="3"/>
                        </a:spcBef>
                      </a:pPr>
                      <a:endParaRPr sz="7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L="2614930">
                        <a:lnSpc>
                          <a:spcPct val="100000"/>
                        </a:lnSpc>
                        <a:tabLst>
                          <a:tab pos="4291330" algn="l"/>
                        </a:tabLst>
                      </a:pPr>
                      <a:r>
                        <a:rPr dirty="0" smtClean="0" sz="1400" spc="-5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-104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27777" sz="2100" spc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dirty="0" smtClean="0" baseline="27777" sz="2100" spc="-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2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6666" sz="1500" spc="-12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27777" sz="2100" spc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dirty="0" smtClean="0" baseline="27777" sz="2100" spc="-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2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6666" sz="1500" spc="-7">
                          <a:latin typeface="Cambria Math"/>
                          <a:cs typeface="Cambria Math"/>
                        </a:rPr>
                        <a:t>𝑖</a:t>
                      </a:r>
                      <a:r>
                        <a:rPr dirty="0" smtClean="0" baseline="-16666" sz="1500" spc="37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3888" sz="1500" spc="-15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dirty="0" smtClean="0" baseline="-16666" sz="1500" spc="0">
                          <a:latin typeface="Cambria Math"/>
                          <a:cs typeface="Cambria Math"/>
                        </a:rPr>
                        <a:t>���</a:t>
                      </a:r>
                      <a:r>
                        <a:rPr dirty="0" smtClean="0" baseline="-16666" sz="1500" spc="52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-13888" sz="1500" spc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dirty="0" smtClean="0" baseline="-13888" sz="1500" spc="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22</a:t>
                      </a:r>
                      <a:r>
                        <a:rPr dirty="0" smtClean="0" sz="1400" spc="-1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Ω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27777" sz="2100" spc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dirty="0" smtClean="0" baseline="27777" sz="2100" spc="-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6.8</a:t>
                      </a:r>
                      <a:r>
                        <a:rPr dirty="0" smtClean="0" sz="1400" spc="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Ω</a:t>
                      </a:r>
                      <a:r>
                        <a:rPr dirty="0" smtClean="0" sz="1400" spc="-1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27777" sz="2100" spc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dirty="0" smtClean="0" baseline="27777" sz="2100" spc="-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1.05</a:t>
                      </a:r>
                      <a:r>
                        <a:rPr dirty="0" smtClean="0" sz="1400" spc="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sz="1400" spc="-5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Ω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28"/>
                        </a:spcBef>
                      </a:pPr>
                      <a:endParaRPr sz="1400"/>
                    </a:p>
                    <a:p>
                      <a:pPr algn="r" marR="144780">
                        <a:lnSpc>
                          <a:spcPct val="100000"/>
                        </a:lnSpc>
                      </a:pPr>
                      <a:r>
                        <a:rPr dirty="0" smtClean="0" sz="110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0959" y="2243327"/>
            <a:ext cx="3538728" cy="2878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999742" y="4769230"/>
            <a:ext cx="1397761" cy="0"/>
          </a:xfrm>
          <a:custGeom>
            <a:avLst/>
            <a:gdLst/>
            <a:ahLst/>
            <a:cxnLst/>
            <a:rect l="l" t="t" r="r" b="b"/>
            <a:pathLst>
              <a:path w="1397761" h="0">
                <a:moveTo>
                  <a:pt x="0" y="0"/>
                </a:moveTo>
                <a:lnTo>
                  <a:pt x="1397761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4500" y="399857"/>
            <a:ext cx="6887209" cy="8869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5240">
              <a:lnSpc>
                <a:spcPct val="121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ac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6"/>
              </a:spcBef>
            </a:pPr>
            <a:endParaRPr sz="500"/>
          </a:p>
          <a:p>
            <a:pPr algn="ctr" marR="127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0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104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5">
                <a:latin typeface="Cambria Math"/>
                <a:cs typeface="Cambria Math"/>
              </a:rPr>
              <a:t>)</a:t>
            </a:r>
            <a:r>
              <a:rPr dirty="0" smtClean="0" sz="1400" spc="50">
                <a:latin typeface="Cambria Math"/>
                <a:cs typeface="Cambria Math"/>
              </a:rPr>
              <a:t>)</a:t>
            </a:r>
            <a:r>
              <a:rPr dirty="0" smtClean="0" sz="1400" spc="-34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873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300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873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5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7.44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endParaRPr sz="1400">
              <a:latin typeface="Cambria Math"/>
              <a:cs typeface="Cambria Math"/>
            </a:endParaRPr>
          </a:p>
          <a:p>
            <a:pPr marL="12700" marR="19050">
              <a:lnSpc>
                <a:spcPct val="109300"/>
              </a:lnSpc>
              <a:spcBef>
                <a:spcPts val="14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see,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volta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/>
          </a:p>
          <a:p>
            <a:pPr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4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70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-8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if</a:t>
            </a:r>
            <a:r>
              <a:rPr dirty="0" smtClean="0" sz="1400" spc="5">
                <a:latin typeface="Times New Roman"/>
                <a:cs typeface="Times New Roman"/>
              </a:rPr>
              <a:t> th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ran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algn="ctr" marL="109347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6"/>
              </a:spcBef>
            </a:pPr>
            <a:endParaRPr sz="550"/>
          </a:p>
          <a:p>
            <a:pPr marL="12700" marR="3698240">
              <a:lnSpc>
                <a:spcPct val="1121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𝑋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sz="1400" spc="-10">
                <a:latin typeface="Times New Roman"/>
                <a:cs typeface="Times New Roman"/>
              </a:rPr>
              <a:t>of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less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7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��𝑿</a:t>
            </a:r>
            <a:r>
              <a:rPr dirty="0" smtClean="0" baseline="-16666" sz="1500" spc="-15">
                <a:latin typeface="Cambria Math"/>
                <a:cs typeface="Cambria Math"/>
              </a:rPr>
              <a:t>𝑪</a:t>
            </a:r>
            <a:r>
              <a:rPr dirty="0" smtClean="0" baseline="-34722" sz="1200" spc="-15">
                <a:latin typeface="Cambria Math"/>
                <a:cs typeface="Cambria Math"/>
              </a:rPr>
              <a:t>�  </a:t>
            </a:r>
            <a:r>
              <a:rPr dirty="0" smtClean="0" baseline="-34722" sz="1200" spc="-7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≤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𝑋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34722" sz="1200" spc="44">
                <a:latin typeface="Cambria Math"/>
                <a:cs typeface="Cambria Math"/>
              </a:rPr>
              <a:t>2</a:t>
            </a:r>
            <a:r>
              <a:rPr dirty="0" smtClean="0" baseline="-34722" sz="1200" spc="44">
                <a:latin typeface="Cambria Math"/>
                <a:cs typeface="Cambria Math"/>
              </a:rPr>
              <a:t>  </a:t>
            </a:r>
            <a:r>
              <a:rPr dirty="0" smtClean="0" baseline="-34722" sz="12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E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560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can deter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latin typeface="Cambria Math"/>
                <a:cs typeface="Cambria Math"/>
              </a:rPr>
              <a:t>𝑋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34722" sz="1200" spc="44">
                <a:latin typeface="Cambria Math"/>
                <a:cs typeface="Cambria Math"/>
              </a:rPr>
              <a:t>2</a:t>
            </a:r>
            <a:r>
              <a:rPr dirty="0" smtClean="0" baseline="-34722" sz="1200" spc="44">
                <a:latin typeface="Cambria Math"/>
                <a:cs typeface="Cambria Math"/>
              </a:rPr>
              <a:t>  </a:t>
            </a:r>
            <a:r>
              <a:rPr dirty="0" smtClean="0" baseline="-34722" sz="12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𝜋�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algn="ctr" marR="2378075">
              <a:lnSpc>
                <a:spcPts val="1480"/>
              </a:lnSpc>
              <a:spcBef>
                <a:spcPts val="190"/>
              </a:spcBef>
            </a:pPr>
            <a:r>
              <a:rPr dirty="0" smtClean="0" sz="1400">
                <a:latin typeface="Cambria Math"/>
                <a:cs typeface="Cambria Math"/>
              </a:rPr>
              <a:t>1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ts val="1265"/>
              </a:lnSpc>
            </a:pPr>
            <a:r>
              <a:rPr dirty="0" smtClean="0" sz="1400">
                <a:latin typeface="Cambria Math"/>
                <a:cs typeface="Cambria Math"/>
              </a:rPr>
              <a:t>𝐶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r>
              <a:rPr dirty="0" smtClean="0" baseline="-16666" sz="1500" spc="30">
                <a:latin typeface="Cambria Math"/>
                <a:cs typeface="Cambria Math"/>
              </a:rPr>
              <a:t>  </a:t>
            </a:r>
            <a:r>
              <a:rPr dirty="0" smtClean="0" sz="1400" spc="2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5">
                <a:latin typeface="Cambria Math"/>
                <a:cs typeface="Cambria Math"/>
              </a:rPr>
              <a:t>𝜋�</a:t>
            </a:r>
            <a:r>
              <a:rPr dirty="0" smtClean="0" sz="1400" spc="0">
                <a:latin typeface="Cambria Math"/>
                <a:cs typeface="Cambria Math"/>
              </a:rPr>
              <a:t>𝑋</a:t>
            </a:r>
            <a:r>
              <a:rPr dirty="0" smtClean="0" baseline="-16666" sz="1500" spc="-15">
                <a:latin typeface="Cambria Math"/>
                <a:cs typeface="Cambria Math"/>
              </a:rPr>
              <a:t>𝐶</a:t>
            </a:r>
            <a:r>
              <a:rPr dirty="0" smtClean="0" baseline="-34722" sz="1200" spc="44">
                <a:latin typeface="Cambria Math"/>
                <a:cs typeface="Cambria Math"/>
              </a:rPr>
              <a:t>2</a:t>
            </a:r>
            <a:r>
              <a:rPr dirty="0" smtClean="0" baseline="-34722" sz="12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2𝜋</a:t>
            </a:r>
            <a:r>
              <a:rPr dirty="0" smtClean="0" baseline="-37698" sz="2100" spc="7">
                <a:latin typeface="Cambria Math"/>
                <a:cs typeface="Cambria Math"/>
              </a:rPr>
              <a:t>(</a:t>
            </a:r>
            <a:r>
              <a:rPr dirty="0" smtClean="0" baseline="-37698" sz="2100" spc="0">
                <a:latin typeface="Cambria Math"/>
                <a:cs typeface="Cambria Math"/>
              </a:rPr>
              <a:t>200</a:t>
            </a:r>
            <a:r>
              <a:rPr dirty="0" smtClean="0" baseline="-37698" sz="2100" spc="-7">
                <a:latin typeface="Cambria Math"/>
                <a:cs typeface="Cambria Math"/>
              </a:rPr>
              <a:t> Hz</a:t>
            </a:r>
            <a:r>
              <a:rPr dirty="0" smtClean="0" baseline="-37698" sz="2100" spc="7">
                <a:latin typeface="Cambria Math"/>
                <a:cs typeface="Cambria Math"/>
              </a:rPr>
              <a:t>)</a:t>
            </a:r>
            <a:r>
              <a:rPr dirty="0" smtClean="0" baseline="-37698" sz="2100" spc="-15">
                <a:latin typeface="Cambria Math"/>
                <a:cs typeface="Cambria Math"/>
              </a:rPr>
              <a:t>(</a:t>
            </a:r>
            <a:r>
              <a:rPr dirty="0" smtClean="0" baseline="-37698" sz="2100" spc="0">
                <a:latin typeface="Cambria Math"/>
                <a:cs typeface="Cambria Math"/>
              </a:rPr>
              <a:t>56</a:t>
            </a:r>
            <a:r>
              <a:rPr dirty="0" smtClean="0" baseline="-37698" sz="2100" spc="-15">
                <a:latin typeface="Cambria Math"/>
                <a:cs typeface="Cambria Math"/>
              </a:rPr>
              <a:t> </a:t>
            </a:r>
            <a:r>
              <a:rPr dirty="0" smtClean="0" baseline="-37698" sz="2100" spc="-15">
                <a:latin typeface="Cambria Math"/>
                <a:cs typeface="Cambria Math"/>
              </a:rPr>
              <a:t>Ω</a:t>
            </a:r>
            <a:r>
              <a:rPr dirty="0" smtClean="0" baseline="-37698" sz="2100" spc="0">
                <a:latin typeface="Cambria Math"/>
                <a:cs typeface="Cambria Math"/>
              </a:rPr>
              <a:t>)</a:t>
            </a:r>
            <a:r>
              <a:rPr dirty="0" smtClean="0" baseline="-37698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14.2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𝜇F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1100"/>
              </a:lnSpc>
              <a:spcBef>
                <a:spcPts val="38"/>
              </a:spcBef>
            </a:pPr>
            <a:endParaRPr sz="1100"/>
          </a:p>
          <a:p>
            <a:pPr marL="12700" marR="23495">
              <a:lnSpc>
                <a:spcPct val="109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pose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5"/>
              </a:spcBef>
            </a:pPr>
            <a:endParaRPr sz="800"/>
          </a:p>
          <a:p>
            <a:pPr marL="12700" marR="14604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6-5: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3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-8 </a:t>
            </a:r>
            <a:r>
              <a:rPr dirty="0" smtClean="0" sz="1400" spc="-10">
                <a:latin typeface="Times New Roman"/>
                <a:cs typeface="Times New Roman"/>
              </a:rPr>
              <a:t>both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if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3,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6.58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 algn="ctr" marR="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baseline="1984" sz="2100" spc="7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65">
                <a:latin typeface="Cambria Math"/>
                <a:cs typeface="Cambria Math"/>
              </a:rPr>
              <a:t>E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6.</a:t>
            </a:r>
            <a:r>
              <a:rPr dirty="0" smtClean="0" sz="1400" spc="-10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560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.76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79">
                <a:latin typeface="Cambria Math"/>
                <a:cs typeface="Cambria Math"/>
              </a:rPr>
              <a:t>C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6.58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152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can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241300" marR="15875" indent="-228600">
              <a:lnSpc>
                <a:spcPct val="1107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Effect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ad</a:t>
            </a:r>
            <a:r>
              <a:rPr dirty="0" smtClean="0" sz="1400" spc="-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olt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ge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ain:</a:t>
            </a:r>
            <a:r>
              <a:rPr dirty="0" smtClean="0" sz="1400" spc="-3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oad</a:t>
            </a:r>
            <a:r>
              <a:rPr dirty="0" smtClean="0" sz="1400" spc="-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dra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  <a:p>
            <a:pPr marL="239395" indent="-227329">
              <a:lnSpc>
                <a:spcPct val="100000"/>
              </a:lnSpc>
              <a:spcBef>
                <a:spcPts val="19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R="8255">
              <a:lnSpc>
                <a:spcPct val="100000"/>
              </a:lnSpc>
              <a:spcBef>
                <a:spcPts val="240"/>
              </a:spcBef>
            </a:pPr>
            <a:r>
              <a:rPr dirty="0" smtClean="0" sz="1400">
                <a:latin typeface="Cambria Math"/>
                <a:cs typeface="Cambria Math"/>
              </a:rPr>
              <a:t>𝑨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𝑹</a:t>
            </a:r>
            <a:r>
              <a:rPr dirty="0" smtClean="0" baseline="-16666" sz="1500" spc="44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�’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marL="239395" indent="-227329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&lt;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≫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endParaRPr sz="1400">
              <a:latin typeface="Cambria Math"/>
              <a:cs typeface="Cambria Math"/>
            </a:endParaRPr>
          </a:p>
          <a:p>
            <a:pPr marL="23939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79">
                <a:latin typeface="Cambria Math"/>
                <a:cs typeface="Cambria Math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effe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ai</a:t>
            </a:r>
            <a:r>
              <a:rPr dirty="0" smtClean="0" sz="1400" spc="3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808" y="3364991"/>
            <a:ext cx="2691384" cy="2519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41064" y="3694176"/>
            <a:ext cx="2852928" cy="2161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030979" y="7139940"/>
            <a:ext cx="3104387" cy="259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16620"/>
            <a:ext cx="6886575" cy="2964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3335">
              <a:lnSpc>
                <a:spcPct val="111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6.58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635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2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833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833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6.58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127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3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5.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"/>
              </a:spcBef>
            </a:pPr>
            <a:endParaRPr sz="800"/>
          </a:p>
          <a:p>
            <a:pPr marL="241300" marR="13335" indent="-228600">
              <a:lnSpc>
                <a:spcPct val="112100"/>
              </a:lnSpc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Sw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ng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to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St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ize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30" b="1" i="1">
                <a:latin typeface="Times New Roman"/>
                <a:cs typeface="Times New Roman"/>
              </a:rPr>
              <a:t> </a:t>
            </a: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ol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ge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15" b="1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, </a:t>
            </a:r>
            <a:r>
              <a:rPr dirty="0" smtClean="0" sz="1400" spc="-1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izi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vo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8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nce.</a:t>
            </a:r>
            <a:endParaRPr sz="1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Font typeface="Wingdings"/>
              <a:buChar char=""/>
              <a:tabLst>
                <a:tab pos="2413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aller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ce,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4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58567" y="5779896"/>
            <a:ext cx="225552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9: A </a:t>
            </a:r>
            <a:r>
              <a:rPr dirty="0" smtClean="0" sz="1200" spc="10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d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mplifi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6088253"/>
            <a:ext cx="3529329" cy="5232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9395" indent="-227329">
              <a:lnSpc>
                <a:spcPct val="100000"/>
              </a:lnSpc>
              <a:buClr>
                <a:srgbClr val="006FC0"/>
              </a:buClr>
              <a:buFont typeface="Wingdings"/>
              <a:buChar char=""/>
              <a:tabLst>
                <a:tab pos="239395" algn="l"/>
              </a:tabLst>
            </a:pP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dirty="0" smtClean="0" sz="1400" spc="-5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for</a:t>
            </a:r>
            <a:r>
              <a:rPr dirty="0" smtClean="0" sz="1400" spc="-15" b="1">
                <a:solidFill>
                  <a:srgbClr val="006FC0"/>
                </a:solidFill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solidFill>
                  <a:srgbClr val="006FC0"/>
                </a:solidFill>
                <a:latin typeface="Times New Roman"/>
                <a:cs typeface="Times New Roman"/>
              </a:rPr>
              <a:t>ulas:</a:t>
            </a:r>
            <a:r>
              <a:rPr dirty="0" smtClean="0" sz="1400" spc="-10" b="1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baseline="1984" sz="2100" spc="7">
                <a:latin typeface="Cambria Math"/>
                <a:cs typeface="Cambria Math"/>
              </a:rPr>
              <a:t>⁄</a:t>
            </a:r>
            <a:r>
              <a:rPr dirty="0" smtClean="0" sz="1400" spc="-35">
                <a:latin typeface="Cambria Math"/>
                <a:cs typeface="Cambria Math"/>
              </a:rPr>
              <a:t>�</a:t>
            </a:r>
            <a:r>
              <a:rPr dirty="0" smtClean="0" baseline="-16666" sz="1500" spc="44">
                <a:latin typeface="Cambria Math"/>
                <a:cs typeface="Cambria Math"/>
              </a:rPr>
              <a:t>E1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600" spc="-45">
                <a:latin typeface="Cambria Math"/>
                <a:cs typeface="Cambria Math"/>
              </a:rPr>
              <a:t>�</a:t>
            </a:r>
            <a:r>
              <a:rPr dirty="0" smtClean="0" baseline="-14492" sz="1725" spc="0">
                <a:latin typeface="Cambria Math"/>
                <a:cs typeface="Cambria Math"/>
              </a:rPr>
              <a:t>� </a:t>
            </a:r>
            <a:r>
              <a:rPr dirty="0" smtClean="0" baseline="-14492" sz="1725" spc="60">
                <a:latin typeface="Cambria Math"/>
                <a:cs typeface="Cambria Math"/>
              </a:rPr>
              <a:t> </a:t>
            </a:r>
            <a:r>
              <a:rPr dirty="0" smtClean="0" sz="1600" spc="-15">
                <a:latin typeface="Cambria Math"/>
                <a:cs typeface="Cambria Math"/>
              </a:rPr>
              <a:t>=</a:t>
            </a:r>
            <a:r>
              <a:rPr dirty="0" smtClean="0" sz="1600" spc="85">
                <a:latin typeface="Cambria Math"/>
                <a:cs typeface="Cambria Math"/>
              </a:rPr>
              <a:t> </a:t>
            </a:r>
            <a:r>
              <a:rPr dirty="0" smtClean="0" sz="1600" spc="-45">
                <a:latin typeface="Cambria Math"/>
                <a:cs typeface="Cambria Math"/>
              </a:rPr>
              <a:t>�</a:t>
            </a:r>
            <a:r>
              <a:rPr dirty="0" smtClean="0" baseline="-14492" sz="1725" spc="104">
                <a:latin typeface="Cambria Math"/>
                <a:cs typeface="Cambria Math"/>
              </a:rPr>
              <a:t>C</a:t>
            </a:r>
            <a:r>
              <a:rPr dirty="0" smtClean="0" baseline="-14492" sz="1725" spc="104">
                <a:latin typeface="Cambria Math"/>
                <a:cs typeface="Cambria Math"/>
              </a:rPr>
              <a:t> </a:t>
            </a:r>
            <a:r>
              <a:rPr dirty="0" smtClean="0" baseline="-14492" sz="1725" spc="7">
                <a:latin typeface="Cambria Math"/>
                <a:cs typeface="Cambria Math"/>
              </a:rPr>
              <a:t> </a:t>
            </a:r>
            <a:r>
              <a:rPr dirty="0" smtClean="0" sz="1600" spc="-10">
                <a:latin typeface="Cambria Math"/>
                <a:cs typeface="Cambria Math"/>
              </a:rPr>
              <a:t>∥</a:t>
            </a:r>
            <a:r>
              <a:rPr dirty="0" smtClean="0" sz="1600" spc="95">
                <a:latin typeface="Cambria Math"/>
                <a:cs typeface="Cambria Math"/>
              </a:rPr>
              <a:t> </a:t>
            </a:r>
            <a:r>
              <a:rPr dirty="0" smtClean="0" sz="1600" spc="-45">
                <a:latin typeface="Cambria Math"/>
                <a:cs typeface="Cambria Math"/>
              </a:rPr>
              <a:t>�</a:t>
            </a:r>
            <a:r>
              <a:rPr dirty="0" smtClean="0" baseline="-14492" sz="1725" spc="0">
                <a:latin typeface="Cambria Math"/>
                <a:cs typeface="Cambria Math"/>
              </a:rPr>
              <a:t>𝐿</a:t>
            </a:r>
            <a:r>
              <a:rPr dirty="0" smtClean="0" sz="1600" spc="-15">
                <a:latin typeface="Cambria Math"/>
                <a:cs typeface="Cambria Math"/>
              </a:rPr>
              <a:t>=</a:t>
            </a:r>
            <a:r>
              <a:rPr dirty="0" smtClean="0" sz="1600" spc="95">
                <a:latin typeface="Cambria Math"/>
                <a:cs typeface="Cambria Math"/>
              </a:rPr>
              <a:t> </a:t>
            </a:r>
            <a:r>
              <a:rPr dirty="0" smtClean="0" sz="1600" spc="-15">
                <a:latin typeface="Cambria Math"/>
                <a:cs typeface="Cambria Math"/>
              </a:rPr>
              <a:t>(</a:t>
            </a:r>
            <a:r>
              <a:rPr dirty="0" smtClean="0" sz="1600" spc="-40">
                <a:latin typeface="Cambria Math"/>
                <a:cs typeface="Cambria Math"/>
              </a:rPr>
              <a:t>�</a:t>
            </a:r>
            <a:r>
              <a:rPr dirty="0" smtClean="0" baseline="-14492" sz="1725" spc="202">
                <a:latin typeface="Cambria Math"/>
                <a:cs typeface="Cambria Math"/>
              </a:rPr>
              <a:t>C</a:t>
            </a:r>
            <a:r>
              <a:rPr dirty="0" smtClean="0" sz="1600" spc="-45">
                <a:latin typeface="Cambria Math"/>
                <a:cs typeface="Cambria Math"/>
              </a:rPr>
              <a:t>�</a:t>
            </a:r>
            <a:r>
              <a:rPr dirty="0" smtClean="0" baseline="-14492" sz="1725" spc="0">
                <a:latin typeface="Cambria Math"/>
                <a:cs typeface="Cambria Math"/>
              </a:rPr>
              <a:t>𝐿</a:t>
            </a:r>
            <a:r>
              <a:rPr dirty="0" smtClean="0" sz="1600" spc="-25">
                <a:latin typeface="Cambria Math"/>
                <a:cs typeface="Cambria Math"/>
              </a:rPr>
              <a:t>)</a:t>
            </a:r>
            <a:r>
              <a:rPr dirty="0" smtClean="0" baseline="1736" sz="2400" spc="-15">
                <a:latin typeface="Cambria Math"/>
                <a:cs typeface="Cambria Math"/>
              </a:rPr>
              <a:t>⁄</a:t>
            </a:r>
            <a:r>
              <a:rPr dirty="0" smtClean="0" sz="1600" spc="-15">
                <a:latin typeface="Cambria Math"/>
                <a:cs typeface="Cambria Math"/>
              </a:rPr>
              <a:t>(</a:t>
            </a:r>
            <a:r>
              <a:rPr dirty="0" smtClean="0" sz="1600" spc="-45">
                <a:latin typeface="Cambria Math"/>
                <a:cs typeface="Cambria Math"/>
              </a:rPr>
              <a:t>�</a:t>
            </a:r>
            <a:r>
              <a:rPr dirty="0" smtClean="0" baseline="-14492" sz="1725" spc="104">
                <a:latin typeface="Cambria Math"/>
                <a:cs typeface="Cambria Math"/>
              </a:rPr>
              <a:t>C</a:t>
            </a:r>
            <a:r>
              <a:rPr dirty="0" smtClean="0" baseline="-14492" sz="1725" spc="104">
                <a:latin typeface="Cambria Math"/>
                <a:cs typeface="Cambria Math"/>
              </a:rPr>
              <a:t> </a:t>
            </a:r>
            <a:r>
              <a:rPr dirty="0" smtClean="0" baseline="-14492" sz="1725" spc="-120">
                <a:latin typeface="Cambria Math"/>
                <a:cs typeface="Cambria Math"/>
              </a:rPr>
              <a:t> </a:t>
            </a:r>
            <a:r>
              <a:rPr dirty="0" smtClean="0" sz="1600" spc="-15">
                <a:latin typeface="Cambria Math"/>
                <a:cs typeface="Cambria Math"/>
              </a:rPr>
              <a:t>+</a:t>
            </a:r>
            <a:r>
              <a:rPr dirty="0" smtClean="0" sz="1600" spc="-15">
                <a:latin typeface="Cambria Math"/>
                <a:cs typeface="Cambria Math"/>
              </a:rPr>
              <a:t> </a:t>
            </a:r>
            <a:r>
              <a:rPr dirty="0" smtClean="0" sz="1600" spc="-45">
                <a:latin typeface="Cambria Math"/>
                <a:cs typeface="Cambria Math"/>
              </a:rPr>
              <a:t>�</a:t>
            </a:r>
            <a:r>
              <a:rPr dirty="0" smtClean="0" baseline="-14492" sz="1725" spc="0">
                <a:latin typeface="Cambria Math"/>
                <a:cs typeface="Cambria Math"/>
              </a:rPr>
              <a:t>𝐿</a:t>
            </a:r>
            <a:r>
              <a:rPr dirty="0" smtClean="0" sz="1600" spc="-25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1653" y="6367653"/>
            <a:ext cx="2274570" cy="243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920"/>
              </a:lnSpc>
            </a:pPr>
            <a:r>
              <a:rPr dirty="0" smtClean="0" baseline="10416" sz="2400" spc="-67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𝑖</a:t>
            </a:r>
            <a:r>
              <a:rPr dirty="0" smtClean="0" sz="1150" spc="5">
                <a:latin typeface="Cambria Math"/>
                <a:cs typeface="Cambria Math"/>
              </a:rPr>
              <a:t>�</a:t>
            </a:r>
            <a:r>
              <a:rPr dirty="0" smtClean="0" baseline="2415" sz="1725" spc="0">
                <a:latin typeface="Cambria Math"/>
                <a:cs typeface="Cambria Math"/>
              </a:rPr>
              <a:t>(</a:t>
            </a:r>
            <a:r>
              <a:rPr dirty="0" smtClean="0" sz="1150" spc="-10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</a:t>
            </a:r>
            <a:r>
              <a:rPr dirty="0" smtClean="0" sz="1150" spc="-10">
                <a:latin typeface="Cambria Math"/>
                <a:cs typeface="Cambria Math"/>
              </a:rPr>
              <a:t>�</a:t>
            </a:r>
            <a:r>
              <a:rPr dirty="0" smtClean="0" sz="1150" spc="35">
                <a:latin typeface="Cambria Math"/>
                <a:cs typeface="Cambria Math"/>
              </a:rPr>
              <a:t>�</a:t>
            </a:r>
            <a:r>
              <a:rPr dirty="0" smtClean="0" baseline="2415" sz="1725" spc="0">
                <a:latin typeface="Cambria Math"/>
                <a:cs typeface="Cambria Math"/>
              </a:rPr>
              <a:t>) </a:t>
            </a:r>
            <a:r>
              <a:rPr dirty="0" smtClean="0" baseline="2415" sz="1725" spc="15">
                <a:latin typeface="Cambria Math"/>
                <a:cs typeface="Cambria Math"/>
              </a:rPr>
              <a:t> </a:t>
            </a:r>
            <a:r>
              <a:rPr dirty="0" smtClean="0" baseline="10416" sz="2400" spc="-22">
                <a:latin typeface="Cambria Math"/>
                <a:cs typeface="Cambria Math"/>
              </a:rPr>
              <a:t>=</a:t>
            </a:r>
            <a:r>
              <a:rPr dirty="0" smtClean="0" baseline="10416" sz="2400" spc="142">
                <a:latin typeface="Cambria Math"/>
                <a:cs typeface="Cambria Math"/>
              </a:rPr>
              <a:t> </a:t>
            </a:r>
            <a:r>
              <a:rPr dirty="0" smtClean="0" baseline="10416" sz="2400" spc="-187">
                <a:latin typeface="Cambria Math"/>
                <a:cs typeface="Cambria Math"/>
              </a:rPr>
              <a:t>�</a:t>
            </a:r>
            <a:r>
              <a:rPr dirty="0" smtClean="0" sz="1150" spc="0">
                <a:latin typeface="Cambria Math"/>
                <a:cs typeface="Cambria Math"/>
              </a:rPr>
              <a:t>��</a:t>
            </a:r>
            <a:r>
              <a:rPr dirty="0" smtClean="0" sz="1150" spc="-155">
                <a:latin typeface="Cambria Math"/>
                <a:cs typeface="Cambria Math"/>
              </a:rPr>
              <a:t> </a:t>
            </a:r>
            <a:r>
              <a:rPr dirty="0" smtClean="0" baseline="13888" sz="2400" spc="-22">
                <a:latin typeface="Cambria Math"/>
                <a:cs typeface="Cambria Math"/>
              </a:rPr>
              <a:t>(</a:t>
            </a:r>
            <a:r>
              <a:rPr dirty="0" smtClean="0" baseline="10416" sz="2400" spc="-30">
                <a:latin typeface="Cambria Math"/>
                <a:cs typeface="Cambria Math"/>
              </a:rPr>
              <a:t>𝑟</a:t>
            </a:r>
            <a:r>
              <a:rPr dirty="0" smtClean="0" baseline="10416" sz="2400" spc="-15">
                <a:latin typeface="Cambria Math"/>
                <a:cs typeface="Cambria Math"/>
              </a:rPr>
              <a:t>’</a:t>
            </a:r>
            <a:r>
              <a:rPr dirty="0" smtClean="0" sz="1150" spc="0">
                <a:latin typeface="Cambria Math"/>
                <a:cs typeface="Cambria Math"/>
              </a:rPr>
              <a:t>� </a:t>
            </a:r>
            <a:r>
              <a:rPr dirty="0" smtClean="0" sz="1150" spc="-40">
                <a:latin typeface="Cambria Math"/>
                <a:cs typeface="Cambria Math"/>
              </a:rPr>
              <a:t> </a:t>
            </a:r>
            <a:r>
              <a:rPr dirty="0" smtClean="0" baseline="10416" sz="2400" spc="-22">
                <a:latin typeface="Cambria Math"/>
                <a:cs typeface="Cambria Math"/>
              </a:rPr>
              <a:t>+</a:t>
            </a:r>
            <a:r>
              <a:rPr dirty="0" smtClean="0" baseline="10416" sz="2400" spc="-22">
                <a:latin typeface="Cambria Math"/>
                <a:cs typeface="Cambria Math"/>
              </a:rPr>
              <a:t> </a:t>
            </a:r>
            <a:r>
              <a:rPr dirty="0" smtClean="0" baseline="10416" sz="2400" spc="-67">
                <a:latin typeface="Cambria Math"/>
                <a:cs typeface="Cambria Math"/>
              </a:rPr>
              <a:t>�</a:t>
            </a:r>
            <a:r>
              <a:rPr dirty="0" smtClean="0" sz="1150" spc="40">
                <a:latin typeface="Cambria Math"/>
                <a:cs typeface="Cambria Math"/>
              </a:rPr>
              <a:t>E</a:t>
            </a:r>
            <a:r>
              <a:rPr dirty="0" smtClean="0" sz="1150" spc="125">
                <a:latin typeface="Cambria Math"/>
                <a:cs typeface="Cambria Math"/>
              </a:rPr>
              <a:t>1</a:t>
            </a:r>
            <a:r>
              <a:rPr dirty="0" smtClean="0" baseline="13888" sz="2400" spc="-15">
                <a:latin typeface="Cambria Math"/>
                <a:cs typeface="Cambria Math"/>
              </a:rPr>
              <a:t>)</a:t>
            </a:r>
            <a:endParaRPr baseline="13888"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6696359"/>
            <a:ext cx="6884034" cy="2413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5" b="1">
                <a:latin typeface="Times New Roman"/>
                <a:cs typeface="Times New Roman"/>
              </a:rPr>
              <a:t>7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5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reactan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5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6"/>
              </a:spcBef>
            </a:pPr>
            <a:endParaRPr sz="1000"/>
          </a:p>
          <a:p>
            <a:pPr algn="ctr" marL="78994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"/>
              </a:spcBef>
            </a:pPr>
            <a:endParaRPr sz="950"/>
          </a:p>
          <a:p>
            <a:pPr algn="just" marL="12700" marR="4582795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52">
                <a:latin typeface="Cambria Math"/>
                <a:cs typeface="Cambria Math"/>
              </a:rPr>
              <a:t>2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112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4531995">
              <a:lnSpc>
                <a:spcPct val="158600"/>
              </a:lnSpc>
              <a:spcBef>
                <a:spcPts val="10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52">
                <a:latin typeface="Cambria Math"/>
                <a:cs typeface="Cambria Math"/>
              </a:rPr>
              <a:t>1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baseline="-16666" sz="1500" spc="-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 volt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algn="just" marL="12700" marR="417449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52">
                <a:latin typeface="Cambria Math"/>
                <a:cs typeface="Cambria Math"/>
              </a:rPr>
              <a:t>1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3.3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330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58667" y="1645920"/>
            <a:ext cx="4370832" cy="255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561076" y="4360164"/>
            <a:ext cx="1815083" cy="3058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801367" y="7603235"/>
            <a:ext cx="5341620" cy="2124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4500" y="439419"/>
            <a:ext cx="6080125" cy="4223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X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LE 6-8: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2"/>
              </a:spcBef>
            </a:pPr>
            <a:endParaRPr sz="950"/>
          </a:p>
          <a:p>
            <a:pPr marL="254635" indent="-242570">
              <a:lnSpc>
                <a:spcPct val="100000"/>
              </a:lnSpc>
              <a:buFont typeface="Times New Roman"/>
              <a:buAutoNum type="alphaLcParenBoth"/>
              <a:tabLst>
                <a:tab pos="25463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3"/>
              </a:spcBef>
              <a:buFont typeface="Times New Roman"/>
              <a:buAutoNum type="alphaLcParenBoth"/>
            </a:pPr>
            <a:endParaRPr sz="950"/>
          </a:p>
          <a:p>
            <a:pPr marL="265430" indent="-253365">
              <a:lnSpc>
                <a:spcPct val="100000"/>
              </a:lnSpc>
              <a:buFont typeface="Times New Roman"/>
              <a:buAutoNum type="alphaLcParenBoth"/>
              <a:tabLst>
                <a:tab pos="26543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2"/>
              </a:spcBef>
              <a:buFont typeface="Times New Roman"/>
              <a:buAutoNum type="alphaLcParenBoth"/>
            </a:pPr>
            <a:endParaRPr sz="950"/>
          </a:p>
          <a:p>
            <a:pPr marL="254635" indent="-242570">
              <a:lnSpc>
                <a:spcPct val="100000"/>
              </a:lnSpc>
              <a:buFont typeface="Times New Roman"/>
              <a:buAutoNum type="alphaLcParenBoth"/>
              <a:tabLst>
                <a:tab pos="25463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0"/>
              </a:spcBef>
            </a:pPr>
            <a:endParaRPr sz="1300"/>
          </a:p>
          <a:p>
            <a:pPr algn="ctr" marL="68135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11</a:t>
            </a:r>
            <a:endParaRPr sz="1200">
              <a:latin typeface="Times New Roman"/>
              <a:cs typeface="Times New Roman"/>
            </a:endParaRPr>
          </a:p>
          <a:p>
            <a:pPr marL="12700" marR="3854450">
              <a:lnSpc>
                <a:spcPts val="2650"/>
              </a:lnSpc>
              <a:spcBef>
                <a:spcPts val="204"/>
              </a:spcBef>
            </a:pPr>
            <a:r>
              <a:rPr dirty="0" smtClean="0" sz="1400" b="1" i="1">
                <a:latin typeface="Times New Roman"/>
                <a:cs typeface="Times New Roman"/>
              </a:rPr>
              <a:t>Sol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(</a:t>
            </a:r>
            <a:r>
              <a:rPr dirty="0" smtClean="0" sz="1400" spc="0" b="1">
                <a:latin typeface="Times New Roman"/>
                <a:cs typeface="Times New Roman"/>
              </a:rPr>
              <a:t>a)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dc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2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700" marR="3581400">
              <a:lnSpc>
                <a:spcPct val="146100"/>
              </a:lnSpc>
              <a:spcBef>
                <a:spcPts val="209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orem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irc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e-e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itter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3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2185035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</a:t>
            </a:r>
            <a:r>
              <a:rPr dirty="0" smtClean="0" sz="1200" spc="10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12: DC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or the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ir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 in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5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797171"/>
            <a:ext cx="66865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TH</a:t>
            </a:r>
            <a:r>
              <a:rPr dirty="0" smtClean="0" baseline="-16666" sz="1500" spc="82">
                <a:latin typeface="Cambria Math"/>
                <a:cs typeface="Cambria Math"/>
              </a:rPr>
              <a:t>  </a:t>
            </a:r>
            <a:r>
              <a:rPr dirty="0" smtClean="0" sz="1400" spc="55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8788" y="4661534"/>
            <a:ext cx="397510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5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1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0312" y="5003419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1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9184" y="4916042"/>
            <a:ext cx="3111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82597" y="5003419"/>
            <a:ext cx="9906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6332" y="4924678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 h="0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12138" y="4797171"/>
            <a:ext cx="1587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5017" y="4661534"/>
            <a:ext cx="12611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55977" y="4916042"/>
            <a:ext cx="11391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47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+ 10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07717" y="4924678"/>
            <a:ext cx="1234744" cy="0"/>
          </a:xfrm>
          <a:custGeom>
            <a:avLst/>
            <a:gdLst/>
            <a:ahLst/>
            <a:cxnLst/>
            <a:rect l="l" t="t" r="r" b="b"/>
            <a:pathLst>
              <a:path w="1234744" h="0">
                <a:moveTo>
                  <a:pt x="0" y="0"/>
                </a:moveTo>
                <a:lnTo>
                  <a:pt x="123474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078607" y="4797171"/>
            <a:ext cx="79438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8.25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4500" y="5269865"/>
            <a:ext cx="734060" cy="3416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TH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110">
                <a:latin typeface="Cambria Math"/>
                <a:cs typeface="Cambria Math"/>
              </a:rPr>
              <a:t>(</a:t>
            </a:r>
            <a:r>
              <a:rPr dirty="0" smtClean="0" baseline="-35714" sz="2100" spc="165">
                <a:latin typeface="Cambria Math"/>
                <a:cs typeface="Cambria Math"/>
              </a:rPr>
              <a:t>�</a:t>
            </a:r>
            <a:endParaRPr baseline="-35714" sz="21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8808" y="5132451"/>
            <a:ext cx="210185" cy="2514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2</a:t>
            </a:r>
            <a:endParaRPr baseline="-16666" sz="15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45844" y="5474589"/>
            <a:ext cx="5010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14655" algn="l"/>
              </a:tabLst>
            </a:pP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	</a:t>
            </a:r>
            <a:r>
              <a:rPr dirty="0" smtClean="0" sz="1000" spc="20">
                <a:latin typeface="Cambria Math"/>
                <a:cs typeface="Cambria Math"/>
              </a:rPr>
              <a:t>2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51864" y="5395848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 h="0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64666" y="5387213"/>
            <a:ext cx="21951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  </a:t>
            </a:r>
            <a:r>
              <a:rPr dirty="0" smtClean="0" baseline="35714" sz="2100" spc="165">
                <a:latin typeface="Cambria Math"/>
                <a:cs typeface="Cambria Math"/>
              </a:rPr>
              <a:t>)</a:t>
            </a:r>
            <a:r>
              <a:rPr dirty="0" smtClean="0" baseline="35714" sz="2100" spc="-120">
                <a:latin typeface="Cambria Math"/>
                <a:cs typeface="Cambria Math"/>
              </a:rPr>
              <a:t> </a:t>
            </a:r>
            <a:r>
              <a:rPr dirty="0" smtClean="0" baseline="37698" sz="2100" spc="-292">
                <a:latin typeface="Cambria Math"/>
                <a:cs typeface="Cambria Math"/>
              </a:rPr>
              <a:t>�</a:t>
            </a:r>
            <a:r>
              <a:rPr dirty="0" smtClean="0" baseline="36111" sz="1500" spc="82">
                <a:latin typeface="Cambria Math"/>
                <a:cs typeface="Cambria Math"/>
              </a:rPr>
              <a:t>C</a:t>
            </a:r>
            <a:r>
              <a:rPr dirty="0" smtClean="0" baseline="36111" sz="1500" spc="89">
                <a:latin typeface="Cambria Math"/>
                <a:cs typeface="Cambria Math"/>
              </a:rPr>
              <a:t>C</a:t>
            </a:r>
            <a:r>
              <a:rPr dirty="0" smtClean="0" baseline="36111" sz="1500" spc="89">
                <a:latin typeface="Cambria Math"/>
                <a:cs typeface="Cambria Math"/>
              </a:rPr>
              <a:t> </a:t>
            </a:r>
            <a:r>
              <a:rPr dirty="0" smtClean="0" baseline="36111" sz="1500" spc="15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5714" sz="2100" spc="165">
                <a:latin typeface="Cambria Math"/>
                <a:cs typeface="Cambria Math"/>
              </a:rPr>
              <a:t>(</a:t>
            </a:r>
            <a:r>
              <a:rPr dirty="0" smtClean="0" sz="1400" spc="110">
                <a:latin typeface="Cambria Math"/>
                <a:cs typeface="Cambria Math"/>
              </a:rPr>
              <a:t>47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51886" y="5132451"/>
            <a:ext cx="47752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33498" y="5395848"/>
            <a:ext cx="1112824" cy="0"/>
          </a:xfrm>
          <a:custGeom>
            <a:avLst/>
            <a:gdLst/>
            <a:ahLst/>
            <a:cxnLst/>
            <a:rect l="l" t="t" r="r" b="b"/>
            <a:pathLst>
              <a:path w="1112824" h="0">
                <a:moveTo>
                  <a:pt x="0" y="0"/>
                </a:moveTo>
                <a:lnTo>
                  <a:pt x="1112824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433698" y="5269865"/>
            <a:ext cx="11976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10">
                <a:latin typeface="Cambria Math"/>
                <a:cs typeface="Cambria Math"/>
              </a:rPr>
              <a:t>)</a:t>
            </a:r>
            <a:r>
              <a:rPr dirty="0" smtClean="0" sz="1400" spc="-9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1.75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4500" y="5739257"/>
            <a:ext cx="517525" cy="343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baseline="-37698" sz="2100" spc="0">
                <a:latin typeface="Cambria Math"/>
                <a:cs typeface="Cambria Math"/>
              </a:rPr>
              <a:t>�</a:t>
            </a:r>
            <a:endParaRPr baseline="-37698" sz="21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0396" y="5640196"/>
            <a:ext cx="76581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55">
                <a:latin typeface="Cambria Math"/>
                <a:cs typeface="Cambria Math"/>
              </a:rPr>
              <a:t>TH</a:t>
            </a:r>
            <a:r>
              <a:rPr dirty="0" smtClean="0" sz="1000" spc="55">
                <a:latin typeface="Cambria Math"/>
                <a:cs typeface="Cambria Math"/>
              </a:rPr>
              <a:t> </a:t>
            </a:r>
            <a:r>
              <a:rPr dirty="0" smtClean="0" sz="1000" spc="-7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−</a:t>
            </a:r>
            <a:r>
              <a:rPr dirty="0" smtClean="0" baseline="11904" sz="2100" spc="-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65">
                <a:latin typeface="Cambria Math"/>
                <a:cs typeface="Cambria Math"/>
              </a:rPr>
              <a:t>BE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4008" y="5945504"/>
            <a:ext cx="99060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22275" algn="l"/>
                <a:tab pos="804545" algn="l"/>
              </a:tabLst>
            </a:pPr>
            <a:r>
              <a:rPr dirty="0" smtClean="0" sz="1000" spc="55">
                <a:latin typeface="Cambria Math"/>
                <a:cs typeface="Cambria Math"/>
              </a:rPr>
              <a:t>E</a:t>
            </a:r>
            <a:r>
              <a:rPr dirty="0" smtClean="0" sz="1000" spc="55">
                <a:latin typeface="Cambria Math"/>
                <a:cs typeface="Cambria Math"/>
              </a:rPr>
              <a:t>	</a:t>
            </a:r>
            <a:r>
              <a:rPr dirty="0" smtClean="0" sz="1000" spc="55">
                <a:latin typeface="Cambria Math"/>
                <a:cs typeface="Cambria Math"/>
              </a:rPr>
              <a:t>TH</a:t>
            </a:r>
            <a:r>
              <a:rPr dirty="0" smtClean="0" sz="1000" spc="55">
                <a:latin typeface="Cambria Math"/>
                <a:cs typeface="Cambria Math"/>
              </a:rPr>
              <a:t>	</a:t>
            </a:r>
            <a:r>
              <a:rPr dirty="0" smtClean="0" sz="1000" spc="60">
                <a:latin typeface="Cambria Math"/>
                <a:cs typeface="Cambria Math"/>
              </a:rPr>
              <a:t>DC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60500" y="5858128"/>
            <a:ext cx="7023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81965" algn="l"/>
              </a:tabLst>
            </a:pPr>
            <a:r>
              <a:rPr dirty="0" smtClean="0" sz="140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35456" y="5866765"/>
            <a:ext cx="1083563" cy="0"/>
          </a:xfrm>
          <a:custGeom>
            <a:avLst/>
            <a:gdLst/>
            <a:ahLst/>
            <a:cxnLst/>
            <a:rect l="l" t="t" r="r" b="b"/>
            <a:pathLst>
              <a:path w="1083564" h="0">
                <a:moveTo>
                  <a:pt x="0" y="0"/>
                </a:moveTo>
                <a:lnTo>
                  <a:pt x="1083563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149094" y="5866765"/>
            <a:ext cx="2499995" cy="0"/>
          </a:xfrm>
          <a:custGeom>
            <a:avLst/>
            <a:gdLst/>
            <a:ahLst/>
            <a:cxnLst/>
            <a:rect l="l" t="t" r="r" b="b"/>
            <a:pathLst>
              <a:path w="2499995" h="0">
                <a:moveTo>
                  <a:pt x="0" y="0"/>
                </a:moveTo>
                <a:lnTo>
                  <a:pt x="2499995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955038" y="5603621"/>
            <a:ext cx="3570604" cy="478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08685">
              <a:lnSpc>
                <a:spcPts val="1505"/>
              </a:lnSpc>
            </a:pPr>
            <a:r>
              <a:rPr dirty="0" smtClean="0" sz="1400">
                <a:latin typeface="Cambria Math"/>
                <a:cs typeface="Cambria Math"/>
              </a:rPr>
              <a:t>1.75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mtClean="0" baseline="37698" sz="2100">
                <a:latin typeface="Cambria Math"/>
                <a:cs typeface="Cambria Math"/>
              </a:rPr>
              <a:t>=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-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150 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04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1.06</a:t>
            </a:r>
            <a:r>
              <a:rPr dirty="0" smtClean="0" baseline="37698" sz="2100" spc="7">
                <a:latin typeface="Cambria Math"/>
                <a:cs typeface="Cambria Math"/>
              </a:rPr>
              <a:t> </a:t>
            </a:r>
            <a:r>
              <a:rPr dirty="0" smtClean="0" baseline="37698" sz="2100" spc="-7">
                <a:latin typeface="Cambria Math"/>
                <a:cs typeface="Cambria Math"/>
              </a:rPr>
              <a:t>mA</a:t>
            </a:r>
            <a:endParaRPr baseline="37698" sz="21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500" y="6095872"/>
            <a:ext cx="5074285" cy="1468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𝐼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1.06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mA</a:t>
            </a:r>
            <a:endParaRPr sz="1400">
              <a:latin typeface="Cambria Math"/>
              <a:cs typeface="Cambria Math"/>
            </a:endParaRP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65">
                <a:latin typeface="Cambria Math"/>
                <a:cs typeface="Cambria Math"/>
              </a:rPr>
              <a:t>E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52">
                <a:latin typeface="Cambria Math"/>
                <a:cs typeface="Cambria Math"/>
              </a:rPr>
              <a:t>1</a:t>
            </a:r>
            <a:r>
              <a:rPr dirty="0" smtClean="0" baseline="-16666" sz="1500" spc="52">
                <a:latin typeface="Cambria Math"/>
                <a:cs typeface="Cambria Math"/>
              </a:rPr>
              <a:t> </a:t>
            </a:r>
            <a:r>
              <a:rPr dirty="0" smtClean="0" baseline="-16666" sz="1500" spc="-12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135">
                <a:latin typeface="Cambria Math"/>
                <a:cs typeface="Cambria Math"/>
              </a:rPr>
              <a:t>2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-15">
                <a:latin typeface="Cambria Math"/>
                <a:cs typeface="Cambria Math"/>
              </a:rPr>
              <a:t>.</a:t>
            </a:r>
            <a:r>
              <a:rPr dirty="0" smtClean="0" sz="1400" spc="0">
                <a:latin typeface="Cambria Math"/>
                <a:cs typeface="Cambria Math"/>
              </a:rPr>
              <a:t>06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-10">
                <a:latin typeface="Cambria Math"/>
                <a:cs typeface="Cambria Math"/>
              </a:rPr>
              <a:t>7</a:t>
            </a:r>
            <a:r>
              <a:rPr dirty="0" smtClean="0" sz="1400" spc="0">
                <a:latin typeface="Cambria Math"/>
                <a:cs typeface="Cambria Math"/>
              </a:rPr>
              <a:t>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endParaRPr baseline="-16666" sz="15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97">
                <a:latin typeface="Cambria Math"/>
                <a:cs typeface="Cambria Math"/>
              </a:rPr>
              <a:t>BE</a:t>
            </a:r>
            <a:r>
              <a:rPr dirty="0" smtClean="0" baseline="-16666" sz="1500" spc="97">
                <a:latin typeface="Cambria Math"/>
                <a:cs typeface="Cambria Math"/>
              </a:rPr>
              <a:t> </a:t>
            </a:r>
            <a:r>
              <a:rPr dirty="0" smtClean="0" baseline="-16666" sz="15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0.7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2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187">
                <a:latin typeface="Cambria Math"/>
                <a:cs typeface="Cambria Math"/>
              </a:rPr>
              <a:t>C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 </a:t>
            </a:r>
            <a:r>
              <a:rPr dirty="0" smtClean="0" sz="1400" spc="6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1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1.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5.02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mtClean="0" sz="1400" b="1">
                <a:latin typeface="Times New Roman"/>
                <a:cs typeface="Times New Roman"/>
              </a:rPr>
              <a:t>(b)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based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ac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3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13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44500" y="8163875"/>
            <a:ext cx="1857375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658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</a:t>
            </a:r>
            <a:r>
              <a:rPr dirty="0" smtClean="0" sz="1200" spc="-5">
                <a:latin typeface="Times New Roman"/>
                <a:cs typeface="Times New Roman"/>
              </a:rPr>
              <a:t>3</a:t>
            </a:r>
            <a:r>
              <a:rPr dirty="0" smtClean="0" sz="1200" spc="0">
                <a:latin typeface="Times New Roman"/>
                <a:cs typeface="Times New Roman"/>
              </a:rPr>
              <a:t>: AC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quival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0">
                <a:latin typeface="Times New Roman"/>
                <a:cs typeface="Times New Roman"/>
              </a:rPr>
              <a:t> for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the </a:t>
            </a:r>
            <a:r>
              <a:rPr dirty="0" smtClean="0" sz="1200" spc="-10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uit in </a:t>
            </a:r>
            <a:r>
              <a:rPr dirty="0" smtClean="0" sz="1200" spc="-5">
                <a:latin typeface="Times New Roman"/>
                <a:cs typeface="Times New Roman"/>
              </a:rPr>
              <a:t>F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-10">
                <a:latin typeface="Times New Roman"/>
                <a:cs typeface="Times New Roman"/>
              </a:rPr>
              <a:t>g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8979" y="5010911"/>
            <a:ext cx="4177283" cy="3526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4500" y="443992"/>
            <a:ext cx="6884670" cy="5213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ac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𝐼</a:t>
            </a:r>
            <a:r>
              <a:rPr dirty="0" smtClean="0" baseline="-16666" sz="1500" spc="82">
                <a:latin typeface="Cambria Math"/>
                <a:cs typeface="Cambria Math"/>
              </a:rPr>
              <a:t>E</a:t>
            </a:r>
            <a:r>
              <a:rPr dirty="0" smtClean="0" baseline="-16666" sz="1500" spc="82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1.06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23.6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 marL="12700">
              <a:lnSpc>
                <a:spcPct val="100000"/>
              </a:lnSpc>
            </a:pP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sz="1000" spc="-20">
                <a:latin typeface="Cambria Math"/>
                <a:cs typeface="Cambria Math"/>
              </a:rPr>
              <a:t> </a:t>
            </a:r>
            <a:r>
              <a:rPr dirty="0" smtClean="0" baseline="11904" sz="2100" spc="7">
                <a:latin typeface="Times New Roman"/>
                <a:cs typeface="Times New Roman"/>
              </a:rPr>
              <a:t>i</a:t>
            </a:r>
            <a:r>
              <a:rPr dirty="0" smtClean="0" baseline="11904" sz="2100" spc="0">
                <a:latin typeface="Times New Roman"/>
                <a:cs typeface="Times New Roman"/>
              </a:rPr>
              <a:t>s</a:t>
            </a:r>
            <a:r>
              <a:rPr dirty="0" smtClean="0" baseline="11904" sz="2100" spc="-15">
                <a:latin typeface="Times New Roman"/>
                <a:cs typeface="Times New Roman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sz="1000" spc="-1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15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82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1</a:t>
            </a:r>
            <a:r>
              <a:rPr dirty="0" smtClean="0" sz="1000" spc="20">
                <a:latin typeface="Cambria Math"/>
                <a:cs typeface="Cambria Math"/>
              </a:rPr>
              <a:t>  </a:t>
            </a:r>
            <a:r>
              <a:rPr dirty="0" smtClean="0" baseline="11904" sz="2100" spc="30">
                <a:latin typeface="Cambria Math"/>
                <a:cs typeface="Cambria Math"/>
              </a:rPr>
              <a:t>∥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20">
                <a:latin typeface="Cambria Math"/>
                <a:cs typeface="Cambria Math"/>
              </a:rPr>
              <a:t>2</a:t>
            </a:r>
            <a:r>
              <a:rPr dirty="0" smtClean="0" sz="1000" spc="20">
                <a:latin typeface="Cambria Math"/>
                <a:cs typeface="Cambria Math"/>
              </a:rPr>
              <a:t> </a:t>
            </a:r>
            <a:r>
              <a:rPr dirty="0" smtClean="0" sz="1000" spc="-1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∥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-30">
                <a:latin typeface="Cambria Math"/>
                <a:cs typeface="Cambria Math"/>
              </a:rPr>
              <a:t>�</a:t>
            </a:r>
            <a:r>
              <a:rPr dirty="0" smtClean="0" sz="1000" spc="-15">
                <a:latin typeface="Cambria Math"/>
                <a:cs typeface="Cambria Math"/>
              </a:rPr>
              <a:t>𝑖</a:t>
            </a:r>
            <a:r>
              <a:rPr dirty="0" smtClean="0" sz="1000" spc="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10">
                <a:latin typeface="Cambria Math"/>
                <a:cs typeface="Cambria Math"/>
              </a:rPr>
              <a:t>���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  <a:p>
            <a:pPr algn="ctr" marL="1270">
              <a:lnSpc>
                <a:spcPct val="100000"/>
              </a:lnSpc>
              <a:spcBef>
                <a:spcPts val="70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6666" sz="1500" spc="0">
                <a:latin typeface="Cambria Math"/>
                <a:cs typeface="Cambria Math"/>
              </a:rPr>
              <a:t>(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6666" sz="1500" spc="-7">
                <a:latin typeface="Cambria Math"/>
                <a:cs typeface="Cambria Math"/>
              </a:rPr>
              <a:t>)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baseline="-16666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8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-187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𝑟’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135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175</a:t>
            </a:r>
            <a:r>
              <a:rPr dirty="0" smtClean="0" baseline="1984" sz="2100" spc="-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-10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Cambria Math"/>
                <a:cs typeface="Cambria Math"/>
              </a:rPr>
              <a:t>.6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5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∥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86.5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7.53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atte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i</a:t>
            </a:r>
            <a:r>
              <a:rPr dirty="0" smtClean="0" sz="1400" spc="0">
                <a:latin typeface="Cambria Math"/>
                <a:cs typeface="Cambria Math"/>
              </a:rPr>
              <a:t>on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4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5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89">
                <a:latin typeface="Cambria Math"/>
                <a:cs typeface="Cambria Math"/>
              </a:rPr>
              <a:t>)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22">
                <a:latin typeface="Cambria Math"/>
                <a:cs typeface="Cambria Math"/>
              </a:rPr>
              <a:t>𝑖</a:t>
            </a:r>
            <a:r>
              <a:rPr dirty="0" smtClean="0" baseline="-16666" sz="1500" spc="0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30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600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7.53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sz="1400" spc="-2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7.53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1.08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dirty="0" smtClean="0" sz="1400">
                <a:latin typeface="Times New Roman"/>
                <a:cs typeface="Times New Roman"/>
              </a:rPr>
              <a:t>Bef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ac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225"/>
              </a:spcBef>
            </a:pP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72">
                <a:latin typeface="Cambria Math"/>
                <a:cs typeface="Cambria Math"/>
              </a:rPr>
              <a:t>C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20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𝐿</a:t>
            </a:r>
            <a:r>
              <a:rPr dirty="0" smtClean="0" sz="1400" spc="-10">
                <a:latin typeface="Cambria Math"/>
                <a:cs typeface="Cambria Math"/>
              </a:rPr>
              <a:t>)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4.7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47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10">
                <a:latin typeface="Cambria Math"/>
                <a:cs typeface="Cambria Math"/>
              </a:rPr>
              <a:t>Ω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-15">
                <a:latin typeface="Cambria Math"/>
                <a:cs typeface="Cambria Math"/>
              </a:rPr>
              <a:t>.</a:t>
            </a:r>
            <a:r>
              <a:rPr dirty="0" smtClean="0" sz="1400" spc="0">
                <a:latin typeface="Cambria Math"/>
                <a:cs typeface="Cambria Math"/>
              </a:rPr>
              <a:t>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-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5">
                <a:latin typeface="Cambria Math"/>
                <a:cs typeface="Cambria Math"/>
              </a:rPr>
              <a:t>Ω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6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4.27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229"/>
              </a:spcBef>
            </a:pPr>
            <a:r>
              <a:rPr dirty="0" smtClean="0" sz="140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≅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20">
                <a:latin typeface="Cambria Math"/>
                <a:cs typeface="Cambria Math"/>
              </a:rPr>
              <a:t>�</a:t>
            </a:r>
            <a:r>
              <a:rPr dirty="0" smtClean="0" baseline="-16666" sz="1500" spc="52">
                <a:latin typeface="Cambria Math"/>
                <a:cs typeface="Cambria Math"/>
              </a:rPr>
              <a:t>E</a:t>
            </a:r>
            <a:r>
              <a:rPr dirty="0" smtClean="0" baseline="-16666" sz="1500" spc="52">
                <a:latin typeface="Cambria Math"/>
                <a:cs typeface="Cambria Math"/>
              </a:rPr>
              <a:t>1</a:t>
            </a:r>
            <a:r>
              <a:rPr dirty="0" smtClean="0" baseline="-16666" sz="1500" spc="52">
                <a:latin typeface="Cambria Math"/>
                <a:cs typeface="Cambria Math"/>
              </a:rPr>
              <a:t>  </a:t>
            </a:r>
            <a:r>
              <a:rPr dirty="0" smtClean="0" sz="1400" spc="35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4.27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k</a:t>
            </a:r>
            <a:r>
              <a:rPr dirty="0" smtClean="0" sz="1400" spc="-20">
                <a:latin typeface="Cambria Math"/>
                <a:cs typeface="Cambria Math"/>
              </a:rPr>
              <a:t>Ω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0">
                <a:latin typeface="Cambria Math"/>
                <a:cs typeface="Cambria Math"/>
              </a:rPr>
              <a:t>470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Ω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9.09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a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in.</a:t>
            </a:r>
            <a:endParaRPr sz="140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215"/>
              </a:spcBef>
            </a:pPr>
            <a:r>
              <a:rPr dirty="0" smtClean="0" sz="1400">
                <a:latin typeface="Cambria Math"/>
                <a:cs typeface="Cambria Math"/>
              </a:rPr>
              <a:t>𝐴’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202">
                <a:latin typeface="Cambria Math"/>
                <a:cs typeface="Cambria Math"/>
              </a:rPr>
              <a:t> 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2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5">
                <a:latin typeface="Cambria Math"/>
                <a:cs typeface="Cambria Math"/>
              </a:rPr>
              <a:t>a</a:t>
            </a:r>
            <a:r>
              <a:rPr dirty="0" smtClean="0" sz="1400" spc="0">
                <a:latin typeface="Cambria Math"/>
                <a:cs typeface="Cambria Math"/>
              </a:rPr>
              <a:t>t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e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sz="1400" spc="0">
                <a:latin typeface="Cambria Math"/>
                <a:cs typeface="Cambria Math"/>
              </a:rPr>
              <a:t>ua</a:t>
            </a:r>
            <a:r>
              <a:rPr dirty="0" smtClean="0" sz="1400" spc="-10">
                <a:latin typeface="Cambria Math"/>
                <a:cs typeface="Cambria Math"/>
              </a:rPr>
              <a:t>t</a:t>
            </a:r>
            <a:r>
              <a:rPr dirty="0" smtClean="0" sz="1400" spc="0">
                <a:latin typeface="Cambria Math"/>
                <a:cs typeface="Cambria Math"/>
              </a:rPr>
              <a:t>io</a:t>
            </a:r>
            <a:r>
              <a:rPr dirty="0" smtClean="0" sz="1400" spc="-5">
                <a:latin typeface="Cambria Math"/>
                <a:cs typeface="Cambria Math"/>
              </a:rPr>
              <a:t>n</a:t>
            </a:r>
            <a:r>
              <a:rPr dirty="0" smtClean="0" baseline="1984" sz="2100" spc="-7">
                <a:latin typeface="Cambria Math"/>
                <a:cs typeface="Cambria Math"/>
              </a:rPr>
              <a:t>)</a:t>
            </a:r>
            <a:r>
              <a:rPr dirty="0" smtClean="0" sz="1400" spc="0">
                <a:latin typeface="Cambria Math"/>
                <a:cs typeface="Cambria Math"/>
              </a:rPr>
              <a:t>𝐴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.0</a:t>
            </a:r>
            <a:r>
              <a:rPr dirty="0" smtClean="0" sz="1400" spc="-10">
                <a:latin typeface="Cambria Math"/>
                <a:cs typeface="Cambria Math"/>
              </a:rPr>
              <a:t>8</a:t>
            </a:r>
            <a:r>
              <a:rPr dirty="0" smtClean="0" baseline="1984" sz="2100" spc="7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9.</a:t>
            </a:r>
            <a:r>
              <a:rPr dirty="0" smtClean="0" sz="1400" spc="-10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9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8.45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  <a:p>
            <a:pPr algn="ctr" marR="7620">
              <a:lnSpc>
                <a:spcPct val="100000"/>
              </a:lnSpc>
              <a:spcBef>
                <a:spcPts val="225"/>
              </a:spcBef>
            </a:pPr>
            <a:r>
              <a:rPr dirty="0" smtClean="0" sz="1400">
                <a:latin typeface="Cambria Math"/>
                <a:cs typeface="Cambria Math"/>
              </a:rPr>
              <a:t>𝐴’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baseline="1984" sz="2100" spc="0">
                <a:latin typeface="Cambria Math"/>
                <a:cs typeface="Cambria Math"/>
              </a:rPr>
              <a:t>⁄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algn="ctr" marL="1905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32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6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𝐴’</a:t>
            </a:r>
            <a:r>
              <a:rPr dirty="0" smtClean="0" baseline="-16666" sz="1500" spc="112">
                <a:latin typeface="Cambria Math"/>
                <a:cs typeface="Cambria Math"/>
              </a:rPr>
              <a:t>�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3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baseline="1984" sz="2100" spc="7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8.45</a:t>
            </a:r>
            <a:r>
              <a:rPr dirty="0" smtClean="0" baseline="1984" sz="2100" spc="-15">
                <a:latin typeface="Cambria Math"/>
                <a:cs typeface="Cambria Math"/>
              </a:rPr>
              <a:t>)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10</a:t>
            </a:r>
            <a:r>
              <a:rPr dirty="0" smtClean="0" sz="1400" spc="-5">
                <a:latin typeface="Cambria Math"/>
                <a:cs typeface="Cambria Math"/>
              </a:rPr>
              <a:t> m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84.5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mV</a:t>
            </a:r>
            <a:endParaRPr sz="1400">
              <a:latin typeface="Cambria Math"/>
              <a:cs typeface="Cambria Math"/>
            </a:endParaRPr>
          </a:p>
          <a:p>
            <a:pPr marL="12700" marR="17780">
              <a:lnSpc>
                <a:spcPts val="1850"/>
              </a:lnSpc>
              <a:spcBef>
                <a:spcPts val="75"/>
              </a:spcBef>
            </a:pPr>
            <a:r>
              <a:rPr dirty="0" smtClean="0" sz="1400" b="1">
                <a:latin typeface="Times New Roman"/>
                <a:cs typeface="Times New Roman"/>
              </a:rPr>
              <a:t>(c)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4.5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rid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74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14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a),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 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"/>
              </a:spcBef>
            </a:pPr>
            <a:endParaRPr sz="900"/>
          </a:p>
          <a:p>
            <a:pPr marL="3175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F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G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RE 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14:</a:t>
            </a:r>
            <a:r>
              <a:rPr dirty="0" smtClean="0" sz="1200" spc="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Voltag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 for </a:t>
            </a:r>
            <a:r>
              <a:rPr dirty="0" smtClean="0" sz="1200" spc="-10">
                <a:latin typeface="Times New Roman"/>
                <a:cs typeface="Times New Roman"/>
              </a:rPr>
              <a:t>F</a:t>
            </a:r>
            <a:r>
              <a:rPr dirty="0" smtClean="0" sz="1200" spc="10">
                <a:latin typeface="Times New Roman"/>
                <a:cs typeface="Times New Roman"/>
              </a:rPr>
              <a:t>i</a:t>
            </a:r>
            <a:r>
              <a:rPr dirty="0" smtClean="0" sz="1200" spc="-15">
                <a:latin typeface="Times New Roman"/>
                <a:cs typeface="Times New Roman"/>
              </a:rPr>
              <a:t>g</a:t>
            </a:r>
            <a:r>
              <a:rPr dirty="0" smtClean="0" sz="1200" spc="0">
                <a:latin typeface="Times New Roman"/>
                <a:cs typeface="Times New Roman"/>
              </a:rPr>
              <a:t>ure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15">
                <a:latin typeface="Times New Roman"/>
                <a:cs typeface="Times New Roman"/>
              </a:rPr>
              <a:t>6</a:t>
            </a:r>
            <a:r>
              <a:rPr dirty="0" smtClean="0" sz="1200" spc="-5">
                <a:latin typeface="Times New Roman"/>
                <a:cs typeface="Times New Roman"/>
              </a:rPr>
              <a:t>-</a:t>
            </a:r>
            <a:r>
              <a:rPr dirty="0" smtClean="0" sz="1200" spc="0">
                <a:latin typeface="Times New Roman"/>
                <a:cs typeface="Times New Roman"/>
              </a:rPr>
              <a:t>11.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7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6644" y="5914009"/>
            <a:ext cx="350520" cy="0"/>
          </a:xfrm>
          <a:custGeom>
            <a:avLst/>
            <a:gdLst/>
            <a:ahLst/>
            <a:cxnLst/>
            <a:rect l="l" t="t" r="r" b="b"/>
            <a:pathLst>
              <a:path w="350520" h="0">
                <a:moveTo>
                  <a:pt x="0" y="0"/>
                </a:moveTo>
                <a:lnTo>
                  <a:pt x="35052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778761" y="5914009"/>
            <a:ext cx="429768" cy="0"/>
          </a:xfrm>
          <a:custGeom>
            <a:avLst/>
            <a:gdLst/>
            <a:ahLst/>
            <a:cxnLst/>
            <a:rect l="l" t="t" r="r" b="b"/>
            <a:pathLst>
              <a:path w="429768" h="0">
                <a:moveTo>
                  <a:pt x="0" y="0"/>
                </a:moveTo>
                <a:lnTo>
                  <a:pt x="429768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4500" y="5823077"/>
            <a:ext cx="716915" cy="544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70">
                <a:latin typeface="Cambria Math"/>
                <a:cs typeface="Cambria Math"/>
              </a:rPr>
              <a:t>rm</a:t>
            </a:r>
            <a:r>
              <a:rPr dirty="0" smtClean="0" sz="1000" spc="55">
                <a:latin typeface="Cambria Math"/>
                <a:cs typeface="Cambria Math"/>
              </a:rPr>
              <a:t>s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endParaRPr baseline="11904" sz="2100">
              <a:latin typeface="Cambria Math"/>
              <a:cs typeface="Cambria Math"/>
            </a:endParaRPr>
          </a:p>
          <a:p>
            <a:pPr>
              <a:lnSpc>
                <a:spcPts val="800"/>
              </a:lnSpc>
              <a:spcBef>
                <a:spcPts val="27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3944" y="5682869"/>
            <a:ext cx="989330" cy="2146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34365" algn="l"/>
              </a:tabLst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3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	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30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9822" y="5786501"/>
            <a:ext cx="3721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u="heavy">
                <a:latin typeface="Cambria Math"/>
                <a:cs typeface="Cambria Math"/>
              </a:rPr>
              <a:t>   </a:t>
            </a:r>
            <a:r>
              <a:rPr dirty="0" smtClean="0" sz="1400" spc="-145" u="heavy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  </a:t>
            </a:r>
            <a:r>
              <a:rPr dirty="0" smtClean="0" sz="1400" spc="-2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2524" y="5940425"/>
            <a:ext cx="24193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√</a:t>
            </a:r>
            <a:r>
              <a:rPr dirty="0" smtClean="0" baseline="1984" sz="2100">
                <a:latin typeface="Cambria Math"/>
                <a:cs typeface="Cambria Math"/>
              </a:rPr>
              <a:t>2</a:t>
            </a:r>
            <a:endParaRPr baseline="1984" sz="2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6061" y="5905372"/>
            <a:ext cx="45847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ambria Math"/>
                <a:cs typeface="Cambria Math"/>
              </a:rPr>
              <a:t>1.414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4500" y="6418960"/>
            <a:ext cx="6886575" cy="2871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5322570">
              <a:lnSpc>
                <a:spcPct val="100000"/>
              </a:lnSpc>
            </a:pP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2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-5">
                <a:latin typeface="Cambria Math"/>
                <a:cs typeface="Cambria Math"/>
              </a:rPr>
              <a:t>�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r>
              <a:rPr dirty="0" smtClean="0" baseline="2777" sz="1500" spc="-7">
                <a:latin typeface="Cambria Math"/>
                <a:cs typeface="Cambria Math"/>
              </a:rPr>
              <a:t> </a:t>
            </a:r>
            <a:r>
              <a:rPr dirty="0" smtClean="0" baseline="2777" sz="1500" spc="37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=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baseline="11904" sz="2100" spc="0">
                <a:latin typeface="Cambria Math"/>
                <a:cs typeface="Cambria Math"/>
              </a:rPr>
              <a:t>1.4</a:t>
            </a:r>
            <a:r>
              <a:rPr dirty="0" smtClean="0" baseline="11904" sz="2100" spc="-15">
                <a:latin typeface="Cambria Math"/>
                <a:cs typeface="Cambria Math"/>
              </a:rPr>
              <a:t>1</a:t>
            </a:r>
            <a:r>
              <a:rPr dirty="0" smtClean="0" baseline="11904" sz="2100" spc="0">
                <a:latin typeface="Cambria Math"/>
                <a:cs typeface="Cambria Math"/>
              </a:rPr>
              <a:t>4</a:t>
            </a:r>
            <a:r>
              <a:rPr dirty="0" smtClean="0" baseline="11904" sz="2100" spc="7">
                <a:latin typeface="Cambria Math"/>
                <a:cs typeface="Cambria Math"/>
              </a:rPr>
              <a:t> </a:t>
            </a:r>
            <a:r>
              <a:rPr dirty="0" smtClean="0" baseline="11904" sz="2100" spc="-292">
                <a:latin typeface="Cambria Math"/>
                <a:cs typeface="Cambria Math"/>
              </a:rPr>
              <a:t>�</a:t>
            </a:r>
            <a:r>
              <a:rPr dirty="0" smtClean="0" sz="1000" spc="15">
                <a:latin typeface="Cambria Math"/>
                <a:cs typeface="Cambria Math"/>
              </a:rPr>
              <a:t>�</a:t>
            </a:r>
            <a:r>
              <a:rPr dirty="0" smtClean="0" baseline="2777" sz="1500" spc="-22">
                <a:latin typeface="Cambria Math"/>
                <a:cs typeface="Cambria Math"/>
              </a:rPr>
              <a:t>(</a:t>
            </a:r>
            <a:r>
              <a:rPr dirty="0" smtClean="0" sz="1000" spc="65">
                <a:latin typeface="Cambria Math"/>
                <a:cs typeface="Cambria Math"/>
              </a:rPr>
              <a:t>rms</a:t>
            </a:r>
            <a:r>
              <a:rPr dirty="0" smtClean="0" baseline="2777" sz="1500" spc="-7">
                <a:latin typeface="Cambria Math"/>
                <a:cs typeface="Cambria Math"/>
              </a:rPr>
              <a:t>)</a:t>
            </a:r>
            <a:endParaRPr baseline="2777" sz="1500">
              <a:latin typeface="Cambria Math"/>
              <a:cs typeface="Cambria Math"/>
            </a:endParaRPr>
          </a:p>
          <a:p>
            <a:pPr algn="just" marL="12700" marR="6685280">
              <a:lnSpc>
                <a:spcPct val="100000"/>
              </a:lnSpc>
              <a:spcBef>
                <a:spcPts val="445"/>
              </a:spcBef>
            </a:pPr>
            <a:r>
              <a:rPr dirty="0" smtClean="0" sz="1400">
                <a:latin typeface="Times New Roman"/>
                <a:cs typeface="Times New Roman"/>
              </a:rPr>
              <a:t>So</a:t>
            </a:r>
            <a:endParaRPr sz="1400">
              <a:latin typeface="Times New Roman"/>
              <a:cs typeface="Times New Roman"/>
            </a:endParaRPr>
          </a:p>
          <a:p>
            <a:pPr algn="just" marL="12700" marR="4944110">
              <a:lnSpc>
                <a:spcPct val="100000"/>
              </a:lnSpc>
              <a:spcBef>
                <a:spcPts val="200"/>
              </a:spcBef>
            </a:pP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ax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34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algn="just" marL="12700" marR="3999229">
              <a:lnSpc>
                <a:spcPct val="100000"/>
              </a:lnSpc>
              <a:spcBef>
                <a:spcPts val="370"/>
              </a:spcBef>
            </a:pP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ax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4.74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+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</a:t>
            </a:r>
            <a:r>
              <a:rPr dirty="0" smtClean="0" sz="1400" spc="-10">
                <a:latin typeface="Cambria Math"/>
                <a:cs typeface="Cambria Math"/>
              </a:rPr>
              <a:t>1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algn="just" marL="12700" marR="5454650">
              <a:lnSpc>
                <a:spcPct val="100000"/>
              </a:lnSpc>
              <a:spcBef>
                <a:spcPts val="375"/>
              </a:spcBef>
            </a:pP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ax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22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4.86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4968240">
              <a:lnSpc>
                <a:spcPct val="100000"/>
              </a:lnSpc>
              <a:spcBef>
                <a:spcPts val="370"/>
              </a:spcBef>
            </a:pP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in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89">
                <a:latin typeface="Cambria Math"/>
                <a:cs typeface="Cambria Math"/>
              </a:rPr>
              <a:t>C</a:t>
            </a:r>
            <a:r>
              <a:rPr dirty="0" smtClean="0" baseline="-16666" sz="1500" spc="89">
                <a:latin typeface="Cambria Math"/>
                <a:cs typeface="Cambria Math"/>
              </a:rPr>
              <a:t> </a:t>
            </a:r>
            <a:r>
              <a:rPr dirty="0" smtClean="0" baseline="-16666" sz="1500" spc="-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1.414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340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</a:t>
            </a:r>
            <a:endParaRPr baseline="-16666" sz="1500">
              <a:latin typeface="Cambria Math"/>
              <a:cs typeface="Cambria Math"/>
            </a:endParaRPr>
          </a:p>
          <a:p>
            <a:pPr algn="just" marL="12700" marR="4023360">
              <a:lnSpc>
                <a:spcPct val="100000"/>
              </a:lnSpc>
              <a:spcBef>
                <a:spcPts val="370"/>
              </a:spcBef>
            </a:pP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in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4.74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−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1.414</a:t>
            </a:r>
            <a:r>
              <a:rPr dirty="0" smtClean="0" sz="1400" spc="-5">
                <a:latin typeface="Cambria Math"/>
                <a:cs typeface="Cambria Math"/>
              </a:rPr>
              <a:t> 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1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endParaRPr baseline="1984" sz="2100">
              <a:latin typeface="Cambria Math"/>
              <a:cs typeface="Cambria Math"/>
            </a:endParaRPr>
          </a:p>
          <a:p>
            <a:pPr algn="just" marL="12700" marR="5479415">
              <a:lnSpc>
                <a:spcPct val="100000"/>
              </a:lnSpc>
              <a:spcBef>
                <a:spcPts val="380"/>
              </a:spcBef>
            </a:pP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in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1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4.62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endParaRPr sz="1400">
              <a:latin typeface="Cambria Math"/>
              <a:cs typeface="Cambria Math"/>
            </a:endParaRPr>
          </a:p>
          <a:p>
            <a:pPr algn="just" marL="12700" marR="12700">
              <a:lnSpc>
                <a:spcPct val="116799"/>
              </a:lnSpc>
              <a:spcBef>
                <a:spcPts val="459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𝐶</a:t>
            </a:r>
            <a:r>
              <a:rPr dirty="0" smtClean="0" baseline="-16666" sz="1500" spc="112">
                <a:latin typeface="Cambria Math"/>
                <a:cs typeface="Cambria Math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dc 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So,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���</a:t>
            </a:r>
            <a:r>
              <a:rPr dirty="0" smtClean="0" baseline="-16666" sz="1500" spc="-15">
                <a:latin typeface="Cambria Math"/>
                <a:cs typeface="Cambria Math"/>
              </a:rPr>
              <a:t> </a:t>
            </a:r>
            <a:r>
              <a:rPr dirty="0" smtClean="0" baseline="-16666" sz="1500" spc="-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eq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ac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95">
                <a:latin typeface="Cambria Math"/>
                <a:cs typeface="Cambria Math"/>
              </a:rPr>
              <a:t>�</a:t>
            </a:r>
            <a:r>
              <a:rPr dirty="0" smtClean="0" baseline="-16666" sz="1500" spc="-15">
                <a:latin typeface="Cambria Math"/>
                <a:cs typeface="Cambria Math"/>
              </a:rPr>
              <a:t>��</a:t>
            </a:r>
            <a:r>
              <a:rPr dirty="0" smtClean="0" baseline="-16666" sz="1500" spc="37">
                <a:latin typeface="Cambria Math"/>
                <a:cs typeface="Cambria Math"/>
              </a:rPr>
              <a:t>�</a:t>
            </a:r>
            <a:r>
              <a:rPr dirty="0" smtClean="0" baseline="-13888" sz="1500" spc="-22">
                <a:latin typeface="Cambria Math"/>
                <a:cs typeface="Cambria Math"/>
              </a:rPr>
              <a:t>(</a:t>
            </a:r>
            <a:r>
              <a:rPr dirty="0" smtClean="0" baseline="-16666" sz="1500" spc="-7">
                <a:latin typeface="Cambria Math"/>
                <a:cs typeface="Cambria Math"/>
              </a:rPr>
              <a:t>�</a:t>
            </a:r>
            <a:r>
              <a:rPr dirty="0" smtClean="0" baseline="-13888" sz="1500" spc="-7">
                <a:latin typeface="Cambria Math"/>
                <a:cs typeface="Cambria Math"/>
              </a:rPr>
              <a:t>)</a:t>
            </a:r>
            <a:r>
              <a:rPr dirty="0" smtClean="0" baseline="-13888" sz="1500" spc="-7">
                <a:latin typeface="Cambria Math"/>
                <a:cs typeface="Cambria Math"/>
              </a:rPr>
              <a:t> </a:t>
            </a:r>
            <a:r>
              <a:rPr dirty="0" smtClean="0" baseline="-13888" sz="15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1.414</a:t>
            </a:r>
            <a:r>
              <a:rPr dirty="0" smtClean="0" baseline="1984" sz="2100" spc="-15">
                <a:latin typeface="Cambria Math"/>
                <a:cs typeface="Cambria Math"/>
              </a:rPr>
              <a:t>(</a:t>
            </a:r>
            <a:r>
              <a:rPr dirty="0" smtClean="0" sz="1400" spc="0">
                <a:latin typeface="Cambria Math"/>
                <a:cs typeface="Cambria Math"/>
              </a:rPr>
              <a:t>8</a:t>
            </a:r>
            <a:r>
              <a:rPr dirty="0" smtClean="0" sz="1400" spc="-10">
                <a:latin typeface="Cambria Math"/>
                <a:cs typeface="Cambria Math"/>
              </a:rPr>
              <a:t>4</a:t>
            </a:r>
            <a:r>
              <a:rPr dirty="0" smtClean="0" sz="1400" spc="0">
                <a:latin typeface="Cambria Math"/>
                <a:cs typeface="Cambria Math"/>
              </a:rPr>
              <a:t>.5</a:t>
            </a:r>
            <a:r>
              <a:rPr dirty="0" smtClean="0" sz="1400" spc="-10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V</a:t>
            </a:r>
            <a:r>
              <a:rPr dirty="0" smtClean="0" baseline="1984" sz="2100" spc="0">
                <a:latin typeface="Cambria Math"/>
                <a:cs typeface="Cambria Math"/>
              </a:rPr>
              <a:t>)</a:t>
            </a:r>
            <a:r>
              <a:rPr dirty="0" smtClean="0" baseline="1984" sz="2100" spc="9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7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119</a:t>
            </a:r>
            <a:r>
              <a:rPr dirty="0" smtClean="0" sz="1400" spc="5">
                <a:latin typeface="Cambria Math"/>
                <a:cs typeface="Cambria Math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-20">
                <a:latin typeface="Cambria Math"/>
                <a:cs typeface="Cambria Math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14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330">
                <a:latin typeface="Cambria Math"/>
                <a:cs typeface="Cambria Math"/>
              </a:rPr>
              <a:t>�</a:t>
            </a:r>
            <a:r>
              <a:rPr dirty="0" smtClean="0" baseline="-16666" sz="1500" spc="104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pha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0" y="307847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07847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466076" y="310895"/>
            <a:ext cx="0" cy="9438132"/>
          </a:xfrm>
          <a:custGeom>
            <a:avLst/>
            <a:gdLst/>
            <a:ahLst/>
            <a:cxnLst/>
            <a:rect l="l" t="t" r="r" b="b"/>
            <a:pathLst>
              <a:path w="0" h="9438132">
                <a:moveTo>
                  <a:pt x="0" y="0"/>
                </a:moveTo>
                <a:lnTo>
                  <a:pt x="0" y="9438132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04800" y="9752076"/>
            <a:ext cx="7164323" cy="0"/>
          </a:xfrm>
          <a:custGeom>
            <a:avLst/>
            <a:gdLst/>
            <a:ahLst/>
            <a:cxnLst/>
            <a:rect l="l" t="t" r="r" b="b"/>
            <a:pathLst>
              <a:path w="7164323" h="0">
                <a:moveTo>
                  <a:pt x="0" y="0"/>
                </a:moveTo>
                <a:lnTo>
                  <a:pt x="716432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652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2021-11-06T12:13:13Z</dcterms:created>
  <dcterms:modified xsi:type="dcterms:W3CDTF">2021-11-06T12:13:13Z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LastSaved">
    <vt:filetime>2021-11-06T00:00:00Z</vt:filetime>
  </property>
</Properties>
</file>